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335184"/>
            <a:ext cx="4286250" cy="1508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3294" b="1" spc="2" kern="0" dirty="0">
                <a:solidFill>
                  <a:srgbClr val="B0C4D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PENTESTING HANDBOOK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571500" y="2986785"/>
            <a:ext cx="4286250" cy="535781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Comprehensive Guide to Securing Your Digital Assets</a:t>
            </a:r>
            <a:endParaRPr lang="en-US" sz="1704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653260"/>
            <a:ext cx="200025" cy="20002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42963" y="4648795"/>
            <a:ext cx="2623542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5A9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Sisserou Digital Solutions Ltd</a:t>
            </a:r>
            <a:endParaRPr lang="en-US" sz="119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8503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71080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1125141"/>
            <a:ext cx="8001000" cy="14288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8001000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spc="1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TYPES OF PENETRATION TESTING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30461"/>
            <a:ext cx="8001000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Tailoring the Assessment to Your Specific Needs</a:t>
            </a:r>
            <a:endParaRPr lang="en-US" sz="942" dirty="0"/>
          </a:p>
        </p:txBody>
      </p:sp>
      <p:sp>
        <p:nvSpPr>
          <p:cNvPr id="7" name="Shape 4"/>
          <p:cNvSpPr/>
          <p:nvPr/>
        </p:nvSpPr>
        <p:spPr>
          <a:xfrm>
            <a:off x="571500" y="1410891"/>
            <a:ext cx="4786313" cy="1091208"/>
          </a:xfrm>
          <a:prstGeom prst="rect">
            <a:avLst/>
          </a:prstGeom>
          <a:solidFill>
            <a:srgbClr val="005A9C">
              <a:alpha val="5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571500" y="1410891"/>
            <a:ext cx="28575" cy="1091208"/>
          </a:xfrm>
          <a:prstGeom prst="rect">
            <a:avLst/>
          </a:prstGeom>
          <a:solidFill>
            <a:srgbClr val="005A9C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540371"/>
            <a:ext cx="128588" cy="12858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14400" y="1518047"/>
            <a:ext cx="1512689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By Knowledge Level</a:t>
            </a:r>
            <a:endParaRPr lang="en-US" sz="987" dirty="0"/>
          </a:p>
        </p:txBody>
      </p:sp>
      <p:sp>
        <p:nvSpPr>
          <p:cNvPr id="11" name="Shape 7"/>
          <p:cNvSpPr/>
          <p:nvPr/>
        </p:nvSpPr>
        <p:spPr>
          <a:xfrm>
            <a:off x="714375" y="1762720"/>
            <a:ext cx="1796653" cy="262533"/>
          </a:xfrm>
          <a:prstGeom prst="rect">
            <a:avLst/>
          </a:prstGeom>
          <a:solidFill>
            <a:srgbClr val="005A9C">
              <a:alpha val="10000"/>
            </a:srgbClr>
          </a:solidFill>
          <a:ln w="9144">
            <a:solidFill>
              <a:srgbClr val="005A9C">
                <a:alpha val="30000"/>
              </a:srgbClr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821531" y="1827014"/>
            <a:ext cx="539353" cy="1339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Black Box:</a:t>
            </a:r>
            <a:endParaRPr lang="en-US" sz="784" dirty="0"/>
          </a:p>
        </p:txBody>
      </p:sp>
      <p:sp>
        <p:nvSpPr>
          <p:cNvPr id="13" name="Text 9"/>
          <p:cNvSpPr/>
          <p:nvPr/>
        </p:nvSpPr>
        <p:spPr>
          <a:xfrm>
            <a:off x="1396603" y="1827014"/>
            <a:ext cx="992981" cy="1339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 prior knowledge</a:t>
            </a:r>
            <a:endParaRPr lang="en-US" sz="834" dirty="0"/>
          </a:p>
        </p:txBody>
      </p:sp>
      <p:sp>
        <p:nvSpPr>
          <p:cNvPr id="14" name="Shape 10"/>
          <p:cNvSpPr/>
          <p:nvPr/>
        </p:nvSpPr>
        <p:spPr>
          <a:xfrm>
            <a:off x="2603897" y="1762720"/>
            <a:ext cx="1575197" cy="262533"/>
          </a:xfrm>
          <a:prstGeom prst="rect">
            <a:avLst/>
          </a:prstGeom>
          <a:solidFill>
            <a:srgbClr val="005A9C">
              <a:alpha val="10000"/>
            </a:srgbClr>
          </a:solidFill>
          <a:ln w="9144">
            <a:solidFill>
              <a:srgbClr val="005A9C">
                <a:alpha val="30000"/>
              </a:srgbClr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2711053" y="1819870"/>
            <a:ext cx="551855" cy="1339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White Box:</a:t>
            </a:r>
            <a:endParaRPr lang="en-US" sz="784" dirty="0"/>
          </a:p>
        </p:txBody>
      </p:sp>
      <p:sp>
        <p:nvSpPr>
          <p:cNvPr id="16" name="Text 12"/>
          <p:cNvSpPr/>
          <p:nvPr/>
        </p:nvSpPr>
        <p:spPr>
          <a:xfrm>
            <a:off x="3298627" y="1819870"/>
            <a:ext cx="759023" cy="1339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Full knowledge</a:t>
            </a:r>
            <a:endParaRPr lang="en-US" sz="834" dirty="0"/>
          </a:p>
        </p:txBody>
      </p:sp>
      <p:sp>
        <p:nvSpPr>
          <p:cNvPr id="17" name="Shape 13"/>
          <p:cNvSpPr/>
          <p:nvPr/>
        </p:nvSpPr>
        <p:spPr>
          <a:xfrm>
            <a:off x="714375" y="2118122"/>
            <a:ext cx="1669852" cy="262533"/>
          </a:xfrm>
          <a:prstGeom prst="rect">
            <a:avLst/>
          </a:prstGeom>
          <a:solidFill>
            <a:srgbClr val="005A9C">
              <a:alpha val="10000"/>
            </a:srgbClr>
          </a:solidFill>
          <a:ln w="9144">
            <a:solidFill>
              <a:srgbClr val="005A9C">
                <a:alpha val="30000"/>
              </a:srgbClr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821531" y="2175272"/>
            <a:ext cx="492919" cy="1339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Grey Box:</a:t>
            </a:r>
            <a:endParaRPr lang="en-US" sz="784" dirty="0"/>
          </a:p>
        </p:txBody>
      </p:sp>
      <p:sp>
        <p:nvSpPr>
          <p:cNvPr id="19" name="Text 15"/>
          <p:cNvSpPr/>
          <p:nvPr/>
        </p:nvSpPr>
        <p:spPr>
          <a:xfrm>
            <a:off x="1350169" y="2175272"/>
            <a:ext cx="912614" cy="1339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Partial knowledge</a:t>
            </a:r>
            <a:endParaRPr lang="en-US" sz="834" dirty="0"/>
          </a:p>
        </p:txBody>
      </p:sp>
      <p:sp>
        <p:nvSpPr>
          <p:cNvPr id="20" name="Shape 16"/>
          <p:cNvSpPr/>
          <p:nvPr/>
        </p:nvSpPr>
        <p:spPr>
          <a:xfrm>
            <a:off x="571500" y="2687836"/>
            <a:ext cx="4786313" cy="721519"/>
          </a:xfrm>
          <a:prstGeom prst="rect">
            <a:avLst/>
          </a:prstGeom>
          <a:solidFill>
            <a:srgbClr val="005A9C">
              <a:alpha val="5000"/>
            </a:srgbClr>
          </a:solidFill>
          <a:ln/>
        </p:spPr>
      </p:sp>
      <p:sp>
        <p:nvSpPr>
          <p:cNvPr id="21" name="Shape 17"/>
          <p:cNvSpPr/>
          <p:nvPr/>
        </p:nvSpPr>
        <p:spPr>
          <a:xfrm>
            <a:off x="571500" y="2687836"/>
            <a:ext cx="28575" cy="721519"/>
          </a:xfrm>
          <a:prstGeom prst="rect">
            <a:avLst/>
          </a:prstGeom>
          <a:solidFill>
            <a:srgbClr val="005A9C"/>
          </a:solidFill>
          <a:ln/>
        </p:spPr>
      </p:sp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2817316"/>
            <a:ext cx="144661" cy="128588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930473" y="2794992"/>
            <a:ext cx="1116211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By Perspective</a:t>
            </a:r>
            <a:endParaRPr lang="en-US" sz="987" dirty="0"/>
          </a:p>
        </p:txBody>
      </p:sp>
      <p:sp>
        <p:nvSpPr>
          <p:cNvPr id="24" name="Shape 19"/>
          <p:cNvSpPr/>
          <p:nvPr/>
        </p:nvSpPr>
        <p:spPr>
          <a:xfrm>
            <a:off x="714375" y="3039666"/>
            <a:ext cx="2112764" cy="262533"/>
          </a:xfrm>
          <a:prstGeom prst="rect">
            <a:avLst/>
          </a:prstGeom>
          <a:solidFill>
            <a:srgbClr val="005A9C">
              <a:alpha val="10000"/>
            </a:srgbClr>
          </a:solidFill>
          <a:ln w="9144">
            <a:solidFill>
              <a:srgbClr val="005A9C">
                <a:alpha val="30000"/>
              </a:srgbClr>
            </a:solidFill>
            <a:prstDash val="solid"/>
          </a:ln>
        </p:spPr>
      </p:sp>
      <p:sp>
        <p:nvSpPr>
          <p:cNvPr id="25" name="Text 20"/>
          <p:cNvSpPr/>
          <p:nvPr/>
        </p:nvSpPr>
        <p:spPr>
          <a:xfrm>
            <a:off x="821531" y="3103959"/>
            <a:ext cx="453628" cy="1339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External:</a:t>
            </a:r>
            <a:endParaRPr lang="en-US" sz="784" dirty="0"/>
          </a:p>
        </p:txBody>
      </p:sp>
      <p:sp>
        <p:nvSpPr>
          <p:cNvPr id="26" name="Text 21"/>
          <p:cNvSpPr/>
          <p:nvPr/>
        </p:nvSpPr>
        <p:spPr>
          <a:xfrm>
            <a:off x="1310878" y="3103959"/>
            <a:ext cx="1394817" cy="1339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Simulating outside attacker</a:t>
            </a:r>
            <a:endParaRPr lang="en-US" sz="834" dirty="0"/>
          </a:p>
        </p:txBody>
      </p:sp>
      <p:sp>
        <p:nvSpPr>
          <p:cNvPr id="27" name="Shape 22"/>
          <p:cNvSpPr/>
          <p:nvPr/>
        </p:nvSpPr>
        <p:spPr>
          <a:xfrm>
            <a:off x="2920008" y="3039666"/>
            <a:ext cx="1934170" cy="262533"/>
          </a:xfrm>
          <a:prstGeom prst="rect">
            <a:avLst/>
          </a:prstGeom>
          <a:solidFill>
            <a:srgbClr val="005A9C">
              <a:alpha val="10000"/>
            </a:srgbClr>
          </a:solidFill>
          <a:ln w="9144">
            <a:solidFill>
              <a:srgbClr val="005A9C">
                <a:alpha val="30000"/>
              </a:srgbClr>
            </a:solidFill>
            <a:prstDash val="solid"/>
          </a:ln>
        </p:spPr>
      </p:sp>
      <p:sp>
        <p:nvSpPr>
          <p:cNvPr id="28" name="Text 23"/>
          <p:cNvSpPr/>
          <p:nvPr/>
        </p:nvSpPr>
        <p:spPr>
          <a:xfrm>
            <a:off x="3027164" y="3096816"/>
            <a:ext cx="428625" cy="1339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Internal:</a:t>
            </a:r>
            <a:endParaRPr lang="en-US" sz="784" dirty="0"/>
          </a:p>
        </p:txBody>
      </p:sp>
      <p:sp>
        <p:nvSpPr>
          <p:cNvPr id="29" name="Text 24"/>
          <p:cNvSpPr/>
          <p:nvPr/>
        </p:nvSpPr>
        <p:spPr>
          <a:xfrm>
            <a:off x="3491508" y="3096816"/>
            <a:ext cx="1241227" cy="1339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Simulating insider threat</a:t>
            </a:r>
            <a:endParaRPr lang="en-US" sz="834" dirty="0"/>
          </a:p>
        </p:txBody>
      </p:sp>
      <p:sp>
        <p:nvSpPr>
          <p:cNvPr id="30" name="Shape 25"/>
          <p:cNvSpPr/>
          <p:nvPr/>
        </p:nvSpPr>
        <p:spPr>
          <a:xfrm>
            <a:off x="571500" y="3609380"/>
            <a:ext cx="4786313" cy="721519"/>
          </a:xfrm>
          <a:prstGeom prst="rect">
            <a:avLst/>
          </a:prstGeom>
          <a:solidFill>
            <a:srgbClr val="005A9C">
              <a:alpha val="5000"/>
            </a:srgbClr>
          </a:solidFill>
          <a:ln/>
        </p:spPr>
      </p:sp>
      <p:sp>
        <p:nvSpPr>
          <p:cNvPr id="31" name="Shape 26"/>
          <p:cNvSpPr/>
          <p:nvPr/>
        </p:nvSpPr>
        <p:spPr>
          <a:xfrm>
            <a:off x="571500" y="3609380"/>
            <a:ext cx="28575" cy="721519"/>
          </a:xfrm>
          <a:prstGeom prst="rect">
            <a:avLst/>
          </a:prstGeom>
          <a:solidFill>
            <a:srgbClr val="005A9C"/>
          </a:solidFill>
          <a:ln/>
        </p:spPr>
      </p:sp>
      <p:pic>
        <p:nvPicPr>
          <p:cNvPr id="3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3738860"/>
            <a:ext cx="128588" cy="128588"/>
          </a:xfrm>
          <a:prstGeom prst="rect">
            <a:avLst/>
          </a:prstGeom>
        </p:spPr>
      </p:pic>
      <p:sp>
        <p:nvSpPr>
          <p:cNvPr id="33" name="Text 27"/>
          <p:cNvSpPr/>
          <p:nvPr/>
        </p:nvSpPr>
        <p:spPr>
          <a:xfrm>
            <a:off x="914400" y="3716536"/>
            <a:ext cx="1730573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By Target Environment</a:t>
            </a:r>
            <a:endParaRPr lang="en-US" sz="987" dirty="0"/>
          </a:p>
        </p:txBody>
      </p:sp>
      <p:sp>
        <p:nvSpPr>
          <p:cNvPr id="34" name="Shape 28"/>
          <p:cNvSpPr/>
          <p:nvPr/>
        </p:nvSpPr>
        <p:spPr>
          <a:xfrm>
            <a:off x="714375" y="3961209"/>
            <a:ext cx="894755" cy="262533"/>
          </a:xfrm>
          <a:prstGeom prst="rect">
            <a:avLst/>
          </a:prstGeom>
          <a:solidFill>
            <a:srgbClr val="005A9C">
              <a:alpha val="10000"/>
            </a:srgbClr>
          </a:solidFill>
          <a:ln w="9144">
            <a:solidFill>
              <a:srgbClr val="005A9C">
                <a:alpha val="30000"/>
              </a:srgbClr>
            </a:solidFill>
            <a:prstDash val="solid"/>
          </a:ln>
        </p:spPr>
      </p:sp>
      <p:pic>
        <p:nvPicPr>
          <p:cNvPr id="3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31" y="4035326"/>
            <a:ext cx="114300" cy="114300"/>
          </a:xfrm>
          <a:prstGeom prst="rect">
            <a:avLst/>
          </a:prstGeom>
        </p:spPr>
      </p:pic>
      <p:sp>
        <p:nvSpPr>
          <p:cNvPr id="36" name="Text 29"/>
          <p:cNvSpPr/>
          <p:nvPr/>
        </p:nvSpPr>
        <p:spPr>
          <a:xfrm>
            <a:off x="971550" y="4025503"/>
            <a:ext cx="516136" cy="1339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Web Apps</a:t>
            </a:r>
            <a:endParaRPr lang="en-US" sz="834" dirty="0"/>
          </a:p>
        </p:txBody>
      </p:sp>
      <p:sp>
        <p:nvSpPr>
          <p:cNvPr id="37" name="Shape 30"/>
          <p:cNvSpPr/>
          <p:nvPr/>
        </p:nvSpPr>
        <p:spPr>
          <a:xfrm>
            <a:off x="1701998" y="3961209"/>
            <a:ext cx="835819" cy="262533"/>
          </a:xfrm>
          <a:prstGeom prst="rect">
            <a:avLst/>
          </a:prstGeom>
          <a:solidFill>
            <a:srgbClr val="005A9C">
              <a:alpha val="10000"/>
            </a:srgbClr>
          </a:solidFill>
          <a:ln w="9144">
            <a:solidFill>
              <a:srgbClr val="005A9C">
                <a:alpha val="30000"/>
              </a:srgbClr>
            </a:solidFill>
            <a:prstDash val="solid"/>
          </a:ln>
        </p:spPr>
      </p:sp>
      <p:pic>
        <p:nvPicPr>
          <p:cNvPr id="3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155" y="4035326"/>
            <a:ext cx="142875" cy="114300"/>
          </a:xfrm>
          <a:prstGeom prst="rect">
            <a:avLst/>
          </a:prstGeom>
        </p:spPr>
      </p:pic>
      <p:sp>
        <p:nvSpPr>
          <p:cNvPr id="39" name="Text 31"/>
          <p:cNvSpPr/>
          <p:nvPr/>
        </p:nvSpPr>
        <p:spPr>
          <a:xfrm>
            <a:off x="1987748" y="4025503"/>
            <a:ext cx="428625" cy="1339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Network</a:t>
            </a:r>
            <a:endParaRPr lang="en-US" sz="834" dirty="0"/>
          </a:p>
        </p:txBody>
      </p:sp>
      <p:sp>
        <p:nvSpPr>
          <p:cNvPr id="40" name="Shape 32"/>
          <p:cNvSpPr/>
          <p:nvPr/>
        </p:nvSpPr>
        <p:spPr>
          <a:xfrm>
            <a:off x="2630686" y="3961209"/>
            <a:ext cx="698302" cy="262533"/>
          </a:xfrm>
          <a:prstGeom prst="rect">
            <a:avLst/>
          </a:prstGeom>
          <a:solidFill>
            <a:srgbClr val="005A9C">
              <a:alpha val="10000"/>
            </a:srgbClr>
          </a:solidFill>
          <a:ln w="9144">
            <a:solidFill>
              <a:srgbClr val="005A9C">
                <a:alpha val="30000"/>
              </a:srgbClr>
            </a:solidFill>
            <a:prstDash val="solid"/>
          </a:ln>
        </p:spPr>
      </p:sp>
      <p:pic>
        <p:nvPicPr>
          <p:cNvPr id="41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842" y="4035326"/>
            <a:ext cx="85725" cy="114300"/>
          </a:xfrm>
          <a:prstGeom prst="rect">
            <a:avLst/>
          </a:prstGeom>
        </p:spPr>
      </p:pic>
      <p:sp>
        <p:nvSpPr>
          <p:cNvPr id="42" name="Text 33"/>
          <p:cNvSpPr/>
          <p:nvPr/>
        </p:nvSpPr>
        <p:spPr>
          <a:xfrm>
            <a:off x="2859286" y="4025503"/>
            <a:ext cx="348258" cy="1339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Mobile</a:t>
            </a:r>
            <a:endParaRPr lang="en-US" sz="834" dirty="0"/>
          </a:p>
        </p:txBody>
      </p:sp>
      <p:sp>
        <p:nvSpPr>
          <p:cNvPr id="43" name="Shape 34"/>
          <p:cNvSpPr/>
          <p:nvPr/>
        </p:nvSpPr>
        <p:spPr>
          <a:xfrm>
            <a:off x="3421856" y="3961209"/>
            <a:ext cx="703659" cy="262533"/>
          </a:xfrm>
          <a:prstGeom prst="rect">
            <a:avLst/>
          </a:prstGeom>
          <a:solidFill>
            <a:srgbClr val="005A9C">
              <a:alpha val="10000"/>
            </a:srgbClr>
          </a:solidFill>
          <a:ln w="9144">
            <a:solidFill>
              <a:srgbClr val="005A9C">
                <a:alpha val="30000"/>
              </a:srgbClr>
            </a:solidFill>
            <a:prstDash val="solid"/>
          </a:ln>
        </p:spPr>
      </p:sp>
      <p:pic>
        <p:nvPicPr>
          <p:cNvPr id="4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9013" y="4028182"/>
            <a:ext cx="142875" cy="114300"/>
          </a:xfrm>
          <a:prstGeom prst="rect">
            <a:avLst/>
          </a:prstGeom>
        </p:spPr>
      </p:pic>
      <p:sp>
        <p:nvSpPr>
          <p:cNvPr id="45" name="Text 35"/>
          <p:cNvSpPr/>
          <p:nvPr/>
        </p:nvSpPr>
        <p:spPr>
          <a:xfrm>
            <a:off x="3707606" y="4018359"/>
            <a:ext cx="296466" cy="1339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Cloud</a:t>
            </a:r>
            <a:endParaRPr lang="en-US" sz="834" dirty="0"/>
          </a:p>
        </p:txBody>
      </p:sp>
      <p:sp>
        <p:nvSpPr>
          <p:cNvPr id="46" name="Shape 36"/>
          <p:cNvSpPr/>
          <p:nvPr/>
        </p:nvSpPr>
        <p:spPr>
          <a:xfrm>
            <a:off x="5715000" y="1410891"/>
            <a:ext cx="2857500" cy="3314700"/>
          </a:xfrm>
          <a:prstGeom prst="rect">
            <a:avLst/>
          </a:prstGeom>
          <a:solidFill>
            <a:srgbClr val="005A9C">
              <a:alpha val="10000"/>
            </a:srgbClr>
          </a:solidFill>
          <a:ln w="9144">
            <a:solidFill>
              <a:srgbClr val="005A9C"/>
            </a:solidFill>
            <a:prstDash val="solid"/>
          </a:ln>
        </p:spPr>
      </p:sp>
      <p:pic>
        <p:nvPicPr>
          <p:cNvPr id="47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6438" y="1482328"/>
            <a:ext cx="2714625" cy="3171825"/>
          </a:xfrm>
          <a:prstGeom prst="rect">
            <a:avLst/>
          </a:prstGeom>
        </p:spPr>
      </p:pic>
      <p:sp>
        <p:nvSpPr>
          <p:cNvPr id="48" name="Text 37"/>
          <p:cNvSpPr/>
          <p:nvPr/>
        </p:nvSpPr>
        <p:spPr>
          <a:xfrm>
            <a:off x="7120533" y="4818459"/>
            <a:ext cx="1451967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005A9C">
                    <a:alpha val="7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Sisserou Digital Solutions Ltd</a:t>
            </a:r>
            <a:endParaRPr lang="en-US" sz="72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71080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1125141"/>
            <a:ext cx="8001000" cy="14288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8001000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spc="1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LEGAL AND ETHICAL CONSIDERATIONS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30461"/>
            <a:ext cx="8001000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Rules of Engagement &amp; Professional Responsibility</a:t>
            </a:r>
            <a:endParaRPr lang="en-US" sz="942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89472"/>
            <a:ext cx="228600" cy="2286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07256" y="1482328"/>
            <a:ext cx="2184202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LEGAL FRAMEWORK</a:t>
            </a:r>
            <a:endParaRPr lang="en-US" sz="1397" dirty="0"/>
          </a:p>
        </p:txBody>
      </p:sp>
      <p:sp>
        <p:nvSpPr>
          <p:cNvPr id="9" name="Shape 5"/>
          <p:cNvSpPr/>
          <p:nvPr/>
        </p:nvSpPr>
        <p:spPr>
          <a:xfrm>
            <a:off x="571500" y="2053828"/>
            <a:ext cx="3714750" cy="1079013"/>
          </a:xfrm>
          <a:prstGeom prst="rect">
            <a:avLst/>
          </a:prstGeom>
          <a:solidFill>
            <a:srgbClr val="005A9C">
              <a:alpha val="5000"/>
            </a:srgbClr>
          </a:solidFill>
          <a:ln/>
        </p:spPr>
      </p:sp>
      <p:sp>
        <p:nvSpPr>
          <p:cNvPr id="10" name="Shape 6"/>
          <p:cNvSpPr/>
          <p:nvPr/>
        </p:nvSpPr>
        <p:spPr>
          <a:xfrm>
            <a:off x="571500" y="2053828"/>
            <a:ext cx="28575" cy="1079013"/>
          </a:xfrm>
          <a:prstGeom prst="rect">
            <a:avLst/>
          </a:prstGeom>
          <a:solidFill>
            <a:srgbClr val="005A9C"/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2226171"/>
            <a:ext cx="128588" cy="11430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4400" y="2196703"/>
            <a:ext cx="1023342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Authorization</a:t>
            </a:r>
            <a:endParaRPr lang="en-US" sz="987" dirty="0"/>
          </a:p>
        </p:txBody>
      </p:sp>
      <p:sp>
        <p:nvSpPr>
          <p:cNvPr id="13" name="Text 8"/>
          <p:cNvSpPr/>
          <p:nvPr/>
        </p:nvSpPr>
        <p:spPr>
          <a:xfrm>
            <a:off x="714375" y="2441377"/>
            <a:ext cx="3429000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Written permission is mandatory before any testing begins. This "Get Out of Jail Free" card protects the tester from criminal liability under computer misuse laws.</a:t>
            </a:r>
            <a:endParaRPr lang="en-US" sz="834" dirty="0"/>
          </a:p>
        </p:txBody>
      </p:sp>
      <p:sp>
        <p:nvSpPr>
          <p:cNvPr id="14" name="Shape 9"/>
          <p:cNvSpPr/>
          <p:nvPr/>
        </p:nvSpPr>
        <p:spPr>
          <a:xfrm>
            <a:off x="571500" y="3347154"/>
            <a:ext cx="3714750" cy="1079013"/>
          </a:xfrm>
          <a:prstGeom prst="rect">
            <a:avLst/>
          </a:prstGeom>
          <a:solidFill>
            <a:srgbClr val="005A9C">
              <a:alpha val="5000"/>
            </a:srgbClr>
          </a:solidFill>
          <a:ln/>
        </p:spPr>
      </p:sp>
      <p:sp>
        <p:nvSpPr>
          <p:cNvPr id="15" name="Shape 10"/>
          <p:cNvSpPr/>
          <p:nvPr/>
        </p:nvSpPr>
        <p:spPr>
          <a:xfrm>
            <a:off x="571500" y="3347154"/>
            <a:ext cx="28575" cy="1079013"/>
          </a:xfrm>
          <a:prstGeom prst="rect">
            <a:avLst/>
          </a:prstGeom>
          <a:solidFill>
            <a:srgbClr val="005A9C"/>
          </a:solidFill>
          <a:ln/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3519497"/>
            <a:ext cx="114300" cy="11430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00113" y="3490029"/>
            <a:ext cx="1089422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Scope of Work</a:t>
            </a:r>
            <a:endParaRPr lang="en-US" sz="987" dirty="0"/>
          </a:p>
        </p:txBody>
      </p:sp>
      <p:sp>
        <p:nvSpPr>
          <p:cNvPr id="18" name="Text 12"/>
          <p:cNvSpPr/>
          <p:nvPr/>
        </p:nvSpPr>
        <p:spPr>
          <a:xfrm>
            <a:off x="714375" y="3734702"/>
            <a:ext cx="3429000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Clearly defining specific targets (IPs, domains, applications) and </a:t>
            </a: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explicitly stating what is </a:t>
            </a:r>
            <a:r>
              <a:rPr lang="en-US" sz="784" b="1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 of scope</a:t>
            </a: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to prevent unintended legal </a:t>
            </a: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consequences.</a:t>
            </a:r>
            <a:endParaRPr lang="en-US" sz="834" dirty="0"/>
          </a:p>
        </p:txBody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1489472"/>
            <a:ext cx="285750" cy="22860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5250656" y="1482328"/>
            <a:ext cx="2702123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 RESPONSIBILITY</a:t>
            </a:r>
            <a:endParaRPr lang="en-US" sz="1397" dirty="0"/>
          </a:p>
        </p:txBody>
      </p:sp>
      <p:sp>
        <p:nvSpPr>
          <p:cNvPr id="21" name="Shape 14"/>
          <p:cNvSpPr/>
          <p:nvPr/>
        </p:nvSpPr>
        <p:spPr>
          <a:xfrm>
            <a:off x="4857750" y="2053828"/>
            <a:ext cx="3714750" cy="1079013"/>
          </a:xfrm>
          <a:prstGeom prst="rect">
            <a:avLst/>
          </a:prstGeom>
          <a:solidFill>
            <a:srgbClr val="005A9C">
              <a:alpha val="5000"/>
            </a:srgbClr>
          </a:solidFill>
          <a:ln/>
        </p:spPr>
      </p:sp>
      <p:sp>
        <p:nvSpPr>
          <p:cNvPr id="22" name="Shape 15"/>
          <p:cNvSpPr/>
          <p:nvPr/>
        </p:nvSpPr>
        <p:spPr>
          <a:xfrm>
            <a:off x="4857750" y="2053828"/>
            <a:ext cx="28575" cy="1079013"/>
          </a:xfrm>
          <a:prstGeom prst="rect">
            <a:avLst/>
          </a:prstGeom>
          <a:solidFill>
            <a:srgbClr val="005A9C"/>
          </a:solidFill>
          <a:ln/>
        </p:spPr>
      </p:sp>
      <p:pic>
        <p:nvPicPr>
          <p:cNvPr id="2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5" y="2226171"/>
            <a:ext cx="142875" cy="11430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5214938" y="2196703"/>
            <a:ext cx="941189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Data Privacy</a:t>
            </a:r>
            <a:endParaRPr lang="en-US" sz="987" dirty="0"/>
          </a:p>
        </p:txBody>
      </p:sp>
      <p:sp>
        <p:nvSpPr>
          <p:cNvPr id="25" name="Text 17"/>
          <p:cNvSpPr/>
          <p:nvPr/>
        </p:nvSpPr>
        <p:spPr>
          <a:xfrm>
            <a:off x="5000625" y="2441377"/>
            <a:ext cx="3429000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Testers often encounter sensitive data (PII, financial records). Maintaining strict confidentiality and integrity of this data is paramount.</a:t>
            </a:r>
            <a:endParaRPr lang="en-US" sz="834" dirty="0"/>
          </a:p>
        </p:txBody>
      </p:sp>
      <p:sp>
        <p:nvSpPr>
          <p:cNvPr id="26" name="Shape 18"/>
          <p:cNvSpPr/>
          <p:nvPr/>
        </p:nvSpPr>
        <p:spPr>
          <a:xfrm>
            <a:off x="4857750" y="3347154"/>
            <a:ext cx="3714750" cy="1079013"/>
          </a:xfrm>
          <a:prstGeom prst="rect">
            <a:avLst/>
          </a:prstGeom>
          <a:solidFill>
            <a:srgbClr val="005A9C">
              <a:alpha val="5000"/>
            </a:srgbClr>
          </a:solidFill>
          <a:ln/>
        </p:spPr>
      </p:sp>
      <p:sp>
        <p:nvSpPr>
          <p:cNvPr id="27" name="Shape 19"/>
          <p:cNvSpPr/>
          <p:nvPr/>
        </p:nvSpPr>
        <p:spPr>
          <a:xfrm>
            <a:off x="4857750" y="3347154"/>
            <a:ext cx="28575" cy="1079013"/>
          </a:xfrm>
          <a:prstGeom prst="rect">
            <a:avLst/>
          </a:prstGeom>
          <a:solidFill>
            <a:srgbClr val="005A9C"/>
          </a:solidFill>
          <a:ln/>
        </p:spPr>
      </p:sp>
      <p:pic>
        <p:nvPicPr>
          <p:cNvPr id="2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5" y="3519497"/>
            <a:ext cx="128588" cy="114300"/>
          </a:xfrm>
          <a:prstGeom prst="rect">
            <a:avLst/>
          </a:prstGeom>
        </p:spPr>
      </p:pic>
      <p:sp>
        <p:nvSpPr>
          <p:cNvPr id="29" name="Text 20"/>
          <p:cNvSpPr/>
          <p:nvPr/>
        </p:nvSpPr>
        <p:spPr>
          <a:xfrm>
            <a:off x="5200650" y="3490029"/>
            <a:ext cx="916186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 No Harm</a:t>
            </a:r>
            <a:endParaRPr lang="en-US" sz="987" dirty="0"/>
          </a:p>
        </p:txBody>
      </p:sp>
      <p:sp>
        <p:nvSpPr>
          <p:cNvPr id="30" name="Text 21"/>
          <p:cNvSpPr/>
          <p:nvPr/>
        </p:nvSpPr>
        <p:spPr>
          <a:xfrm>
            <a:off x="5000625" y="3734702"/>
            <a:ext cx="3429000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Avoiding actions that could disrupt business operations, such as Denial of Service (DoS) attacks, unless explicitly authorized and scheduled.</a:t>
            </a:r>
            <a:endParaRPr lang="en-US" sz="834" dirty="0"/>
          </a:p>
        </p:txBody>
      </p:sp>
      <p:sp>
        <p:nvSpPr>
          <p:cNvPr id="31" name="Text 22"/>
          <p:cNvSpPr/>
          <p:nvPr/>
        </p:nvSpPr>
        <p:spPr>
          <a:xfrm>
            <a:off x="7120533" y="4807744"/>
            <a:ext cx="1451967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005A9C">
                    <a:alpha val="7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Sisserou Digital Solutions Ltd</a:t>
            </a:r>
            <a:endParaRPr lang="en-US" sz="7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846534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1260872"/>
            <a:ext cx="8001000" cy="14288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8001000" cy="4179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436" b="1" spc="2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CONCLUSION &amp; KEY TAKEAWAYS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571500" y="917972"/>
            <a:ext cx="800100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Building a More Secure Future</a:t>
            </a:r>
            <a:endParaRPr lang="en-US" sz="1269" dirty="0"/>
          </a:p>
        </p:txBody>
      </p:sp>
      <p:sp>
        <p:nvSpPr>
          <p:cNvPr id="7" name="Shape 4"/>
          <p:cNvSpPr/>
          <p:nvPr/>
        </p:nvSpPr>
        <p:spPr>
          <a:xfrm>
            <a:off x="571500" y="1689497"/>
            <a:ext cx="2476509" cy="3025378"/>
          </a:xfrm>
          <a:prstGeom prst="rect">
            <a:avLst/>
          </a:prstGeom>
          <a:solidFill>
            <a:srgbClr val="005A9C">
              <a:alpha val="5000"/>
            </a:srgbClr>
          </a:solidFill>
          <a:ln w="9144">
            <a:solidFill>
              <a:srgbClr val="005A9C">
                <a:alpha val="2000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" y="1689497"/>
            <a:ext cx="2462222" cy="28575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9" name="Shape 6"/>
          <p:cNvSpPr/>
          <p:nvPr/>
        </p:nvSpPr>
        <p:spPr>
          <a:xfrm>
            <a:off x="1433494" y="1903809"/>
            <a:ext cx="742950" cy="742950"/>
          </a:xfrm>
          <a:prstGeom prst="ellipse">
            <a:avLst/>
          </a:prstGeom>
          <a:solidFill>
            <a:srgbClr val="005A9C">
              <a:alpha val="10000"/>
            </a:srgbClr>
          </a:solidFill>
          <a:ln w="18288">
            <a:solidFill>
              <a:srgbClr val="005A9C"/>
            </a:solidFill>
            <a:prstDash val="solid"/>
          </a:ln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19" y="2089547"/>
            <a:ext cx="342900" cy="34290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14375" y="2832497"/>
            <a:ext cx="2181216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STRUCTURED LIFECYCLE</a:t>
            </a:r>
            <a:endParaRPr lang="en-US" sz="1193" dirty="0"/>
          </a:p>
        </p:txBody>
      </p:sp>
      <p:sp>
        <p:nvSpPr>
          <p:cNvPr id="12" name="Text 8"/>
          <p:cNvSpPr/>
          <p:nvPr/>
        </p:nvSpPr>
        <p:spPr>
          <a:xfrm>
            <a:off x="714375" y="3393281"/>
            <a:ext cx="2181216" cy="10285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Adhering to the five phases—Reconnaissance to Reporting—ensures a comprehensive and systematic assessment, leaving no stone unturned.</a:t>
            </a:r>
            <a:endParaRPr lang="en-US" sz="942" dirty="0"/>
          </a:p>
        </p:txBody>
      </p:sp>
      <p:sp>
        <p:nvSpPr>
          <p:cNvPr id="13" name="Shape 9"/>
          <p:cNvSpPr/>
          <p:nvPr/>
        </p:nvSpPr>
        <p:spPr>
          <a:xfrm>
            <a:off x="3324216" y="1689497"/>
            <a:ext cx="2481253" cy="3025378"/>
          </a:xfrm>
          <a:prstGeom prst="rect">
            <a:avLst/>
          </a:prstGeom>
          <a:solidFill>
            <a:srgbClr val="005A9C">
              <a:alpha val="5000"/>
            </a:srgbClr>
          </a:solidFill>
          <a:ln w="9144">
            <a:solidFill>
              <a:srgbClr val="005A9C">
                <a:alpha val="20000"/>
              </a:srgbClr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3328988" y="1689497"/>
            <a:ext cx="2462222" cy="28575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15" name="Shape 11"/>
          <p:cNvSpPr/>
          <p:nvPr/>
        </p:nvSpPr>
        <p:spPr>
          <a:xfrm>
            <a:off x="4193381" y="1903809"/>
            <a:ext cx="742950" cy="742950"/>
          </a:xfrm>
          <a:prstGeom prst="ellipse">
            <a:avLst/>
          </a:prstGeom>
          <a:solidFill>
            <a:srgbClr val="005A9C">
              <a:alpha val="10000"/>
            </a:srgbClr>
          </a:solidFill>
          <a:ln w="18288">
            <a:solidFill>
              <a:srgbClr val="005A9C"/>
            </a:solidFill>
            <a:prstDash val="solid"/>
          </a:ln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544" y="2089547"/>
            <a:ext cx="428625" cy="34290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3500438" y="2832497"/>
            <a:ext cx="2128838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CONTINUOUS PROCESS</a:t>
            </a:r>
            <a:endParaRPr lang="en-US" sz="1193" dirty="0"/>
          </a:p>
        </p:txBody>
      </p:sp>
      <p:sp>
        <p:nvSpPr>
          <p:cNvPr id="18" name="Text 13"/>
          <p:cNvSpPr/>
          <p:nvPr/>
        </p:nvSpPr>
        <p:spPr>
          <a:xfrm>
            <a:off x="3471863" y="3184327"/>
            <a:ext cx="2185988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Security is not a one-time event. Regular testing is essential to adapt to new threats, evolving technologies, and changing environments.</a:t>
            </a:r>
            <a:endParaRPr lang="en-US" sz="942" dirty="0"/>
          </a:p>
        </p:txBody>
      </p:sp>
      <p:sp>
        <p:nvSpPr>
          <p:cNvPr id="19" name="Shape 14"/>
          <p:cNvSpPr/>
          <p:nvPr/>
        </p:nvSpPr>
        <p:spPr>
          <a:xfrm>
            <a:off x="6086475" y="1689497"/>
            <a:ext cx="2486025" cy="3025378"/>
          </a:xfrm>
          <a:prstGeom prst="rect">
            <a:avLst/>
          </a:prstGeom>
          <a:solidFill>
            <a:srgbClr val="005A9C">
              <a:alpha val="5000"/>
            </a:srgbClr>
          </a:solidFill>
          <a:ln w="9144">
            <a:solidFill>
              <a:srgbClr val="005A9C">
                <a:alpha val="20000"/>
              </a:srgbClr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6096019" y="1689497"/>
            <a:ext cx="2462222" cy="28575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21" name="Shape 16"/>
          <p:cNvSpPr/>
          <p:nvPr/>
        </p:nvSpPr>
        <p:spPr>
          <a:xfrm>
            <a:off x="6962784" y="1903809"/>
            <a:ext cx="742950" cy="742950"/>
          </a:xfrm>
          <a:prstGeom prst="ellipse">
            <a:avLst/>
          </a:prstGeom>
          <a:solidFill>
            <a:srgbClr val="005A9C">
              <a:alpha val="10000"/>
            </a:srgbClr>
          </a:solidFill>
          <a:ln w="18288">
            <a:solidFill>
              <a:srgbClr val="005A9C"/>
            </a:solidFill>
            <a:prstDash val="solid"/>
          </a:ln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9" y="2089547"/>
            <a:ext cx="342900" cy="34290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6366281" y="2832497"/>
            <a:ext cx="1935956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PROACTIVE DEFENSE</a:t>
            </a:r>
            <a:endParaRPr lang="en-US" sz="1193" dirty="0"/>
          </a:p>
        </p:txBody>
      </p:sp>
      <p:sp>
        <p:nvSpPr>
          <p:cNvPr id="24" name="Text 18"/>
          <p:cNvSpPr/>
          <p:nvPr/>
        </p:nvSpPr>
        <p:spPr>
          <a:xfrm>
            <a:off x="6238894" y="3184327"/>
            <a:ext cx="2190759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Identifying and fixing vulnerabilities before they are exploited is the most cost-effective way to protect your reputation and digital assets.</a:t>
            </a:r>
            <a:endParaRPr lang="en-US" sz="942" dirty="0"/>
          </a:p>
        </p:txBody>
      </p:sp>
      <p:sp>
        <p:nvSpPr>
          <p:cNvPr id="25" name="Text 19"/>
          <p:cNvSpPr/>
          <p:nvPr/>
        </p:nvSpPr>
        <p:spPr>
          <a:xfrm>
            <a:off x="7120533" y="4807744"/>
            <a:ext cx="1451967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005A9C">
                    <a:alpha val="7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Sisserou Digital Solutions Ltd</a:t>
            </a:r>
            <a:endParaRPr lang="en-US" sz="7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71080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1125141"/>
            <a:ext cx="8001000" cy="14288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8001000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spc="1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ABOUT SISSEROU DIGITAL SOLUTIONS LTD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30461"/>
            <a:ext cx="8001000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Your Trusted Partner in Cybersecurity Excellence</a:t>
            </a:r>
            <a:endParaRPr lang="en-US" sz="942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15368"/>
            <a:ext cx="107156" cy="1428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85813" y="1482328"/>
            <a:ext cx="1137642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5A9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Who We Are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571500" y="1798439"/>
            <a:ext cx="4367678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E0E0E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Sisserou Digital Solutions Ltd is a premier provider of cybersecurity services, dedicated to safeguarding organizations against the evolving landscape of digital threats. We combine technical expertise with strategic insight to deliver robust security solutions.</a:t>
            </a:r>
            <a:endParaRPr lang="en-US" sz="942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940100"/>
            <a:ext cx="142875" cy="1428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21531" y="2907060"/>
            <a:ext cx="1587698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5A9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Our Commitment</a:t>
            </a:r>
            <a:endParaRPr lang="en-US" sz="1193" dirty="0"/>
          </a:p>
        </p:txBody>
      </p:sp>
      <p:sp>
        <p:nvSpPr>
          <p:cNvPr id="12" name="Text 7"/>
          <p:cNvSpPr/>
          <p:nvPr/>
        </p:nvSpPr>
        <p:spPr>
          <a:xfrm>
            <a:off x="571500" y="3223171"/>
            <a:ext cx="4367678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E0E0E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Our team of certified security professionals brings deep industry knowledge and a proactive approach to every engagement. We are committed to excellence, ensuring that your digital assets remain secure, compliant, and resilient.</a:t>
            </a:r>
            <a:endParaRPr lang="en-US" sz="942" dirty="0"/>
          </a:p>
        </p:txBody>
      </p:sp>
      <p:sp>
        <p:nvSpPr>
          <p:cNvPr id="13" name="Shape 8"/>
          <p:cNvSpPr/>
          <p:nvPr/>
        </p:nvSpPr>
        <p:spPr>
          <a:xfrm>
            <a:off x="5660696" y="1672530"/>
            <a:ext cx="2911804" cy="2852142"/>
          </a:xfrm>
          <a:prstGeom prst="rect">
            <a:avLst/>
          </a:prstGeom>
          <a:solidFill>
            <a:srgbClr val="005A9C">
              <a:alpha val="10000"/>
            </a:srgbClr>
          </a:solidFill>
          <a:ln/>
        </p:spPr>
      </p:sp>
      <p:sp>
        <p:nvSpPr>
          <p:cNvPr id="14" name="Shape 9"/>
          <p:cNvSpPr/>
          <p:nvPr/>
        </p:nvSpPr>
        <p:spPr>
          <a:xfrm>
            <a:off x="5660696" y="1672530"/>
            <a:ext cx="28575" cy="2852142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15" name="Text 10"/>
          <p:cNvSpPr/>
          <p:nvPr/>
        </p:nvSpPr>
        <p:spPr>
          <a:xfrm>
            <a:off x="5946446" y="1958280"/>
            <a:ext cx="2340304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GET IN TOUCH</a:t>
            </a:r>
            <a:endParaRPr lang="en-US" sz="1193" dirty="0"/>
          </a:p>
        </p:txBody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446" y="2381548"/>
            <a:ext cx="285750" cy="28575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375071" y="2448520"/>
            <a:ext cx="1476970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www.sisserou-digital.com</a:t>
            </a:r>
            <a:endParaRPr lang="en-US" sz="942" dirty="0"/>
          </a:p>
        </p:txBody>
      </p:sp>
      <p:pic>
        <p:nvPicPr>
          <p:cNvPr id="1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446" y="2845891"/>
            <a:ext cx="285750" cy="28575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6375071" y="2912864"/>
            <a:ext cx="1712714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contact@sisserou-digital.com</a:t>
            </a:r>
            <a:endParaRPr lang="en-US" sz="942" dirty="0"/>
          </a:p>
        </p:txBody>
      </p:sp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446" y="3310235"/>
            <a:ext cx="285750" cy="285750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6375071" y="3377208"/>
            <a:ext cx="1048345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+1 (555) 123-4567</a:t>
            </a:r>
            <a:endParaRPr lang="en-US" sz="942" dirty="0"/>
          </a:p>
        </p:txBody>
      </p:sp>
      <p:pic>
        <p:nvPicPr>
          <p:cNvPr id="2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6446" y="3774579"/>
            <a:ext cx="285750" cy="285750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6375071" y="3841552"/>
            <a:ext cx="1205508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Tech Park, Cyber City</a:t>
            </a:r>
            <a:endParaRPr lang="en-US" sz="942" dirty="0"/>
          </a:p>
        </p:txBody>
      </p:sp>
      <p:sp>
        <p:nvSpPr>
          <p:cNvPr id="24" name="Text 15"/>
          <p:cNvSpPr/>
          <p:nvPr/>
        </p:nvSpPr>
        <p:spPr>
          <a:xfrm>
            <a:off x="7120533" y="4807744"/>
            <a:ext cx="1451967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005A9C">
                    <a:alpha val="7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Sisserou Digital Solutions Ltd</a:t>
            </a:r>
            <a:endParaRPr lang="en-US" sz="7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75990" y="759916"/>
            <a:ext cx="7592020" cy="3623667"/>
          </a:xfrm>
          <a:prstGeom prst="rect">
            <a:avLst/>
          </a:prstGeom>
          <a:solidFill>
            <a:srgbClr val="000B1C">
              <a:alpha val="60000"/>
            </a:srgbClr>
          </a:solidFill>
          <a:ln w="9144">
            <a:solidFill>
              <a:srgbClr val="005A9C">
                <a:alpha val="3000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29088" y="1195685"/>
            <a:ext cx="885825" cy="885825"/>
          </a:xfrm>
          <a:prstGeom prst="ellipse">
            <a:avLst/>
          </a:prstGeom>
          <a:solidFill>
            <a:srgbClr val="005A9C">
              <a:alpha val="10000"/>
            </a:srgbClr>
          </a:solidFill>
          <a:ln w="18288">
            <a:solidFill>
              <a:srgbClr val="005A9C"/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109" y="1424285"/>
            <a:ext cx="535781" cy="42862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97509" y="2352973"/>
            <a:ext cx="6148983" cy="5572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4300"/>
              </a:lnSpc>
              <a:buNone/>
            </a:pPr>
            <a:r>
              <a:rPr lang="en-US" sz="3294" b="1" spc="2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QUESTIONS &amp; ANSWERS</a:t>
            </a:r>
            <a:endParaRPr lang="en-US" sz="3294" dirty="0"/>
          </a:p>
        </p:txBody>
      </p:sp>
      <p:sp>
        <p:nvSpPr>
          <p:cNvPr id="7" name="Text 3"/>
          <p:cNvSpPr/>
          <p:nvPr/>
        </p:nvSpPr>
        <p:spPr>
          <a:xfrm>
            <a:off x="3495080" y="3510260"/>
            <a:ext cx="2153841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Thank you for your attention.</a:t>
            </a:r>
            <a:endParaRPr lang="en-US" sz="1269" dirty="0"/>
          </a:p>
        </p:txBody>
      </p:sp>
      <p:sp>
        <p:nvSpPr>
          <p:cNvPr id="8" name="Text 4"/>
          <p:cNvSpPr/>
          <p:nvPr/>
        </p:nvSpPr>
        <p:spPr>
          <a:xfrm>
            <a:off x="3655814" y="3781723"/>
            <a:ext cx="1832372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005A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are now open for discussion.</a:t>
            </a:r>
            <a:endParaRPr lang="en-US" sz="942" dirty="0"/>
          </a:p>
        </p:txBody>
      </p:sp>
      <p:sp>
        <p:nvSpPr>
          <p:cNvPr id="9" name="Text 5"/>
          <p:cNvSpPr/>
          <p:nvPr/>
        </p:nvSpPr>
        <p:spPr>
          <a:xfrm>
            <a:off x="7120533" y="4807744"/>
            <a:ext cx="1451967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005A9C">
                    <a:alpha val="7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Sisserou Digital Solutions Ltd</a:t>
            </a:r>
            <a:endParaRPr lang="en-US" sz="7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2328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937617"/>
            <a:ext cx="8001000" cy="14288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5516761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spc="1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IS PENETRATION TESTING?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6331148" y="642938"/>
            <a:ext cx="2241352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Ethical Hacking &amp; Security Assessment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571500" y="1294805"/>
            <a:ext cx="420052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E0E0E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Penetration testing, also known as </a:t>
            </a:r>
            <a:r>
              <a:rPr lang="en-US" sz="987" b="1" dirty="0">
                <a:solidFill>
                  <a:srgbClr val="E0E0E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ethical hacking</a:t>
            </a:r>
            <a:r>
              <a:rPr lang="en-US" sz="1050" dirty="0">
                <a:solidFill>
                  <a:srgbClr val="E0E0E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is a simulated </a:t>
            </a:r>
            <a:r>
              <a:rPr lang="en-US" sz="1050" dirty="0">
                <a:solidFill>
                  <a:srgbClr val="E0E0E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cyberattack against your computer system to check for </a:t>
            </a:r>
            <a:r>
              <a:rPr lang="en-US" sz="1050" dirty="0">
                <a:solidFill>
                  <a:srgbClr val="E0E0E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exploitable vulnerabilities. It serves as a critical component of a </a:t>
            </a:r>
            <a:r>
              <a:rPr lang="en-US" sz="1050" dirty="0">
                <a:solidFill>
                  <a:srgbClr val="E0E0E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robust cybersecurity strategy.</a:t>
            </a:r>
            <a:endParaRPr lang="en-US" sz="10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527102"/>
            <a:ext cx="128588" cy="12858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07244" y="2423517"/>
            <a:ext cx="1125922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Proactive Defense:</a:t>
            </a:r>
            <a:endParaRPr lang="en-US" sz="987" dirty="0"/>
          </a:p>
        </p:txBody>
      </p:sp>
      <p:sp>
        <p:nvSpPr>
          <p:cNvPr id="10" name="Text 6"/>
          <p:cNvSpPr/>
          <p:nvPr/>
        </p:nvSpPr>
        <p:spPr>
          <a:xfrm>
            <a:off x="1933166" y="2423517"/>
            <a:ext cx="2838859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 weaknesses before malicious actors do.</a:t>
            </a:r>
            <a:endParaRPr lang="en-US" sz="10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970014"/>
            <a:ext cx="128588" cy="12858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807244" y="2866430"/>
            <a:ext cx="1232855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Risk Understanding:</a:t>
            </a:r>
            <a:endParaRPr lang="en-US" sz="987" dirty="0"/>
          </a:p>
        </p:txBody>
      </p:sp>
      <p:sp>
        <p:nvSpPr>
          <p:cNvPr id="13" name="Text 8"/>
          <p:cNvSpPr/>
          <p:nvPr/>
        </p:nvSpPr>
        <p:spPr>
          <a:xfrm>
            <a:off x="2040099" y="2866430"/>
            <a:ext cx="2731926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Assess the potential impact of security flaws.</a:t>
            </a:r>
            <a:endParaRPr lang="en-US" sz="1050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412927"/>
            <a:ext cx="128588" cy="12858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807244" y="3309342"/>
            <a:ext cx="1105942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Actionable Insights:</a:t>
            </a:r>
            <a:endParaRPr lang="en-US" sz="987" dirty="0"/>
          </a:p>
        </p:txBody>
      </p:sp>
      <p:sp>
        <p:nvSpPr>
          <p:cNvPr id="16" name="Text 10"/>
          <p:cNvSpPr/>
          <p:nvPr/>
        </p:nvSpPr>
        <p:spPr>
          <a:xfrm>
            <a:off x="1913186" y="3309342"/>
            <a:ext cx="2858839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Receive concrete recommendations for remediation.</a:t>
            </a:r>
            <a:endParaRPr lang="en-US" sz="1050" dirty="0"/>
          </a:p>
        </p:txBody>
      </p:sp>
      <p:sp>
        <p:nvSpPr>
          <p:cNvPr id="17" name="Shape 11"/>
          <p:cNvSpPr/>
          <p:nvPr/>
        </p:nvSpPr>
        <p:spPr>
          <a:xfrm>
            <a:off x="5200650" y="1294805"/>
            <a:ext cx="3371850" cy="3014663"/>
          </a:xfrm>
          <a:prstGeom prst="rect">
            <a:avLst/>
          </a:prstGeom>
          <a:solidFill>
            <a:srgbClr val="005A9C">
              <a:alpha val="10000"/>
            </a:srgbClr>
          </a:solidFill>
          <a:ln w="9144">
            <a:solidFill>
              <a:srgbClr val="005A9C"/>
            </a:solidFill>
            <a:prstDash val="solid"/>
          </a:ln>
        </p:spPr>
      </p:sp>
      <p:pic>
        <p:nvPicPr>
          <p:cNvPr id="1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75" y="1366242"/>
            <a:ext cx="3214688" cy="285750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7120533" y="4807744"/>
            <a:ext cx="1451967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005A9C">
                    <a:alpha val="7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Sisserou Digital Solutions Ltd</a:t>
            </a:r>
            <a:endParaRPr lang="en-US" sz="7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1073348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1487686"/>
            <a:ext cx="8001000" cy="14288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8001000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spc="1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PENTESTING LIFECYCLE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66180"/>
            <a:ext cx="5715000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structured methodology ensuring a comprehensive and systematic approach to security assessment.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1071563" y="1916311"/>
            <a:ext cx="600075" cy="600075"/>
          </a:xfrm>
          <a:prstGeom prst="ellipse">
            <a:avLst/>
          </a:prstGeom>
          <a:solidFill>
            <a:srgbClr val="005A9C">
              <a:alpha val="10000"/>
            </a:srgbClr>
          </a:solidFill>
          <a:ln w="18288">
            <a:solidFill>
              <a:srgbClr val="005A9C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087761"/>
            <a:ext cx="228600" cy="22860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123355" y="2630686"/>
            <a:ext cx="496491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05A9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PHASE 01</a:t>
            </a:r>
            <a:endParaRPr lang="en-US" sz="683" dirty="0"/>
          </a:p>
        </p:txBody>
      </p:sp>
      <p:sp>
        <p:nvSpPr>
          <p:cNvPr id="10" name="Text 6"/>
          <p:cNvSpPr/>
          <p:nvPr/>
        </p:nvSpPr>
        <p:spPr>
          <a:xfrm>
            <a:off x="825103" y="2787848"/>
            <a:ext cx="1092994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Reconnaissance</a:t>
            </a:r>
            <a:endParaRPr lang="en-US" sz="885" dirty="0"/>
          </a:p>
        </p:txBody>
      </p:sp>
      <p:sp>
        <p:nvSpPr>
          <p:cNvPr id="11" name="Text 7"/>
          <p:cNvSpPr/>
          <p:nvPr/>
        </p:nvSpPr>
        <p:spPr>
          <a:xfrm>
            <a:off x="642938" y="3173611"/>
            <a:ext cx="1457325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Gathering initial intelligence on the target via passive and active means.</a:t>
            </a:r>
            <a:endParaRPr lang="en-US" sz="727" dirty="0"/>
          </a:p>
        </p:txBody>
      </p:sp>
      <p:sp>
        <p:nvSpPr>
          <p:cNvPr id="12" name="Shape 8"/>
          <p:cNvSpPr/>
          <p:nvPr/>
        </p:nvSpPr>
        <p:spPr>
          <a:xfrm>
            <a:off x="2671763" y="1916311"/>
            <a:ext cx="600075" cy="600075"/>
          </a:xfrm>
          <a:prstGeom prst="ellipse">
            <a:avLst/>
          </a:prstGeom>
          <a:solidFill>
            <a:srgbClr val="005A9C">
              <a:alpha val="10000"/>
            </a:srgbClr>
          </a:solidFill>
          <a:ln w="18288">
            <a:solidFill>
              <a:srgbClr val="005A9C"/>
            </a:solidFill>
            <a:prstDash val="solid"/>
          </a:ln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2087761"/>
            <a:ext cx="285750" cy="2286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2713732" y="2630686"/>
            <a:ext cx="516136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05A9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PHASE 02</a:t>
            </a:r>
            <a:endParaRPr lang="en-US" sz="683" dirty="0"/>
          </a:p>
        </p:txBody>
      </p:sp>
      <p:sp>
        <p:nvSpPr>
          <p:cNvPr id="15" name="Text 10"/>
          <p:cNvSpPr/>
          <p:nvPr/>
        </p:nvSpPr>
        <p:spPr>
          <a:xfrm>
            <a:off x="2654796" y="2787848"/>
            <a:ext cx="634008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Scanning</a:t>
            </a:r>
            <a:endParaRPr lang="en-US" sz="885" dirty="0"/>
          </a:p>
        </p:txBody>
      </p:sp>
      <p:sp>
        <p:nvSpPr>
          <p:cNvPr id="16" name="Text 11"/>
          <p:cNvSpPr/>
          <p:nvPr/>
        </p:nvSpPr>
        <p:spPr>
          <a:xfrm>
            <a:off x="2243138" y="3173611"/>
            <a:ext cx="1457325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Identifying open ports, services, and potential entry points.</a:t>
            </a:r>
            <a:endParaRPr lang="en-US" sz="727" dirty="0"/>
          </a:p>
        </p:txBody>
      </p:sp>
      <p:sp>
        <p:nvSpPr>
          <p:cNvPr id="17" name="Shape 12"/>
          <p:cNvSpPr/>
          <p:nvPr/>
        </p:nvSpPr>
        <p:spPr>
          <a:xfrm>
            <a:off x="4271963" y="1916311"/>
            <a:ext cx="600075" cy="600075"/>
          </a:xfrm>
          <a:prstGeom prst="ellipse">
            <a:avLst/>
          </a:prstGeom>
          <a:solidFill>
            <a:srgbClr val="005A9C">
              <a:alpha val="10000"/>
            </a:srgbClr>
          </a:solidFill>
          <a:ln w="18288">
            <a:solidFill>
              <a:srgbClr val="005A9C"/>
            </a:solidFill>
            <a:prstDash val="solid"/>
          </a:ln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2087761"/>
            <a:ext cx="228600" cy="22860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4314825" y="2630686"/>
            <a:ext cx="514350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05A9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PHASE 03</a:t>
            </a:r>
            <a:endParaRPr lang="en-US" sz="683" dirty="0"/>
          </a:p>
        </p:txBody>
      </p:sp>
      <p:sp>
        <p:nvSpPr>
          <p:cNvPr id="20" name="Text 14"/>
          <p:cNvSpPr/>
          <p:nvPr/>
        </p:nvSpPr>
        <p:spPr>
          <a:xfrm>
            <a:off x="3843338" y="2787848"/>
            <a:ext cx="145732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Vulnerability Assessment</a:t>
            </a:r>
            <a:endParaRPr lang="en-US" sz="885" dirty="0"/>
          </a:p>
        </p:txBody>
      </p:sp>
      <p:sp>
        <p:nvSpPr>
          <p:cNvPr id="21" name="Text 15"/>
          <p:cNvSpPr/>
          <p:nvPr/>
        </p:nvSpPr>
        <p:spPr>
          <a:xfrm>
            <a:off x="3843338" y="3173611"/>
            <a:ext cx="1457325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Analyzing and prioritizing identified weaknesses and flaws.</a:t>
            </a:r>
            <a:endParaRPr lang="en-US" sz="727" dirty="0"/>
          </a:p>
        </p:txBody>
      </p:sp>
      <p:sp>
        <p:nvSpPr>
          <p:cNvPr id="22" name="Shape 16"/>
          <p:cNvSpPr/>
          <p:nvPr/>
        </p:nvSpPr>
        <p:spPr>
          <a:xfrm>
            <a:off x="5872163" y="1916311"/>
            <a:ext cx="600075" cy="600075"/>
          </a:xfrm>
          <a:prstGeom prst="ellipse">
            <a:avLst/>
          </a:prstGeom>
          <a:solidFill>
            <a:srgbClr val="005A9C">
              <a:alpha val="10000"/>
            </a:srgbClr>
          </a:solidFill>
          <a:ln w="18288">
            <a:solidFill>
              <a:srgbClr val="005A9C"/>
            </a:solidFill>
            <a:prstDash val="solid"/>
          </a:ln>
        </p:spPr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88" y="2087761"/>
            <a:ext cx="200025" cy="228600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5908774" y="2630686"/>
            <a:ext cx="526852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05A9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PHASE 04</a:t>
            </a:r>
            <a:endParaRPr lang="en-US" sz="683" dirty="0"/>
          </a:p>
        </p:txBody>
      </p:sp>
      <p:sp>
        <p:nvSpPr>
          <p:cNvPr id="25" name="Text 18"/>
          <p:cNvSpPr/>
          <p:nvPr/>
        </p:nvSpPr>
        <p:spPr>
          <a:xfrm>
            <a:off x="5765006" y="2787848"/>
            <a:ext cx="814388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Exploitation</a:t>
            </a:r>
            <a:endParaRPr lang="en-US" sz="885" dirty="0"/>
          </a:p>
        </p:txBody>
      </p:sp>
      <p:sp>
        <p:nvSpPr>
          <p:cNvPr id="26" name="Text 19"/>
          <p:cNvSpPr/>
          <p:nvPr/>
        </p:nvSpPr>
        <p:spPr>
          <a:xfrm>
            <a:off x="5443538" y="3173611"/>
            <a:ext cx="1457325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Attempting to gain access to systems by exploiting vulnerabilities.</a:t>
            </a:r>
            <a:endParaRPr lang="en-US" sz="727" dirty="0"/>
          </a:p>
        </p:txBody>
      </p:sp>
      <p:sp>
        <p:nvSpPr>
          <p:cNvPr id="27" name="Shape 20"/>
          <p:cNvSpPr/>
          <p:nvPr/>
        </p:nvSpPr>
        <p:spPr>
          <a:xfrm>
            <a:off x="7472363" y="1916311"/>
            <a:ext cx="600075" cy="600075"/>
          </a:xfrm>
          <a:prstGeom prst="ellipse">
            <a:avLst/>
          </a:prstGeom>
          <a:solidFill>
            <a:srgbClr val="005A9C">
              <a:alpha val="10000"/>
            </a:srgbClr>
          </a:solidFill>
          <a:ln w="18288">
            <a:solidFill>
              <a:srgbClr val="005A9C"/>
            </a:solidFill>
            <a:prstDash val="solid"/>
          </a:ln>
        </p:spPr>
      </p:sp>
      <p:pic>
        <p:nvPicPr>
          <p:cNvPr id="2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675" y="2087761"/>
            <a:ext cx="171450" cy="228600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7514332" y="2630686"/>
            <a:ext cx="516136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05A9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PHASE 05</a:t>
            </a:r>
            <a:endParaRPr lang="en-US" sz="683" dirty="0"/>
          </a:p>
        </p:txBody>
      </p:sp>
      <p:sp>
        <p:nvSpPr>
          <p:cNvPr id="30" name="Text 22"/>
          <p:cNvSpPr/>
          <p:nvPr/>
        </p:nvSpPr>
        <p:spPr>
          <a:xfrm>
            <a:off x="7433072" y="2787848"/>
            <a:ext cx="678656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Reporting</a:t>
            </a:r>
            <a:endParaRPr lang="en-US" sz="885" dirty="0"/>
          </a:p>
        </p:txBody>
      </p:sp>
      <p:sp>
        <p:nvSpPr>
          <p:cNvPr id="31" name="Text 23"/>
          <p:cNvSpPr/>
          <p:nvPr/>
        </p:nvSpPr>
        <p:spPr>
          <a:xfrm>
            <a:off x="7043738" y="3173611"/>
            <a:ext cx="1457325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Documenting findings, impact, and remediation steps.</a:t>
            </a:r>
            <a:endParaRPr lang="en-US" sz="727" dirty="0"/>
          </a:p>
        </p:txBody>
      </p:sp>
      <p:sp>
        <p:nvSpPr>
          <p:cNvPr id="32" name="Text 24"/>
          <p:cNvSpPr/>
          <p:nvPr/>
        </p:nvSpPr>
        <p:spPr>
          <a:xfrm>
            <a:off x="7120533" y="4807744"/>
            <a:ext cx="1451967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005A9C">
                    <a:alpha val="7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Sisserou Digital Solutions Ltd</a:t>
            </a:r>
            <a:endParaRPr lang="en-US" sz="7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71080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1125141"/>
            <a:ext cx="8001000" cy="14288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8001000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spc="1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PHASE 1: INFORMATION GATHERING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30461"/>
            <a:ext cx="8001000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Foundation of a Successful Pentest</a:t>
            </a:r>
            <a:endParaRPr lang="en-US" sz="942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18034"/>
            <a:ext cx="200025" cy="2286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78681" y="1410891"/>
            <a:ext cx="2530673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Passive Reconnaissance</a:t>
            </a:r>
            <a:endParaRPr lang="en-US" sz="1397" dirty="0"/>
          </a:p>
        </p:txBody>
      </p:sp>
      <p:sp>
        <p:nvSpPr>
          <p:cNvPr id="9" name="Text 5"/>
          <p:cNvSpPr/>
          <p:nvPr/>
        </p:nvSpPr>
        <p:spPr>
          <a:xfrm>
            <a:off x="571500" y="1796653"/>
            <a:ext cx="3350419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E0E0E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Collecting information from publicly available sources without directly interacting with the target's systems.</a:t>
            </a:r>
            <a:endParaRPr lang="en-US" sz="942" dirty="0"/>
          </a:p>
        </p:txBody>
      </p:sp>
      <p:sp>
        <p:nvSpPr>
          <p:cNvPr id="10" name="Text 6"/>
          <p:cNvSpPr/>
          <p:nvPr/>
        </p:nvSpPr>
        <p:spPr>
          <a:xfrm>
            <a:off x="571500" y="2350963"/>
            <a:ext cx="3350419" cy="151805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OSINT:</a:t>
            </a: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Open-Source Intelligence gathering.</a:t>
            </a:r>
            <a:endParaRPr lang="en-US" sz="885" dirty="0"/>
          </a:p>
        </p:txBody>
      </p:sp>
      <p:sp>
        <p:nvSpPr>
          <p:cNvPr id="11" name="Text 7"/>
          <p:cNvSpPr/>
          <p:nvPr/>
        </p:nvSpPr>
        <p:spPr>
          <a:xfrm>
            <a:off x="571500" y="2588493"/>
            <a:ext cx="3350419" cy="303609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Public Records:</a:t>
            </a: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Analyzing websites, social media, and news.</a:t>
            </a:r>
            <a:endParaRPr lang="en-US" sz="885" dirty="0"/>
          </a:p>
        </p:txBody>
      </p:sp>
      <p:sp>
        <p:nvSpPr>
          <p:cNvPr id="12" name="Text 8"/>
          <p:cNvSpPr/>
          <p:nvPr/>
        </p:nvSpPr>
        <p:spPr>
          <a:xfrm>
            <a:off x="571500" y="2977828"/>
            <a:ext cx="3350419" cy="303609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 Trace:</a:t>
            </a: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Ideally leaves no digital footprint on target logs.</a:t>
            </a:r>
            <a:endParaRPr lang="en-US" sz="885" dirty="0"/>
          </a:p>
        </p:txBody>
      </p:sp>
      <p:sp>
        <p:nvSpPr>
          <p:cNvPr id="13" name="Text 9"/>
          <p:cNvSpPr/>
          <p:nvPr/>
        </p:nvSpPr>
        <p:spPr>
          <a:xfrm>
            <a:off x="571500" y="2350963"/>
            <a:ext cx="66080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5A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&gt;</a:t>
            </a:r>
            <a:endParaRPr lang="en-US" sz="885" dirty="0"/>
          </a:p>
        </p:txBody>
      </p:sp>
      <p:sp>
        <p:nvSpPr>
          <p:cNvPr id="14" name="Text 10"/>
          <p:cNvSpPr/>
          <p:nvPr/>
        </p:nvSpPr>
        <p:spPr>
          <a:xfrm>
            <a:off x="571500" y="2588493"/>
            <a:ext cx="66080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5A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&gt;</a:t>
            </a:r>
            <a:endParaRPr lang="en-US" sz="885" dirty="0"/>
          </a:p>
        </p:txBody>
      </p:sp>
      <p:sp>
        <p:nvSpPr>
          <p:cNvPr id="15" name="Text 11"/>
          <p:cNvSpPr/>
          <p:nvPr/>
        </p:nvSpPr>
        <p:spPr>
          <a:xfrm>
            <a:off x="571500" y="2977828"/>
            <a:ext cx="66080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5A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&gt;</a:t>
            </a:r>
            <a:endParaRPr lang="en-US" sz="885" dirty="0"/>
          </a:p>
        </p:txBody>
      </p:sp>
      <p:sp>
        <p:nvSpPr>
          <p:cNvPr id="16" name="Text 12"/>
          <p:cNvSpPr/>
          <p:nvPr/>
        </p:nvSpPr>
        <p:spPr>
          <a:xfrm>
            <a:off x="5329238" y="1410891"/>
            <a:ext cx="2412802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Active Reconnaissance</a:t>
            </a:r>
            <a:endParaRPr lang="en-US" sz="1397" dirty="0"/>
          </a:p>
        </p:txBody>
      </p:sp>
      <p:sp>
        <p:nvSpPr>
          <p:cNvPr id="17" name="Text 13"/>
          <p:cNvSpPr/>
          <p:nvPr/>
        </p:nvSpPr>
        <p:spPr>
          <a:xfrm>
            <a:off x="5222081" y="1796653"/>
            <a:ext cx="3350419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E0E0E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Direct interaction with the target's systems to gather specific technical information.</a:t>
            </a:r>
            <a:endParaRPr lang="en-US" sz="942" dirty="0"/>
          </a:p>
        </p:txBody>
      </p:sp>
      <p:sp>
        <p:nvSpPr>
          <p:cNvPr id="18" name="Text 14"/>
          <p:cNvSpPr/>
          <p:nvPr/>
        </p:nvSpPr>
        <p:spPr>
          <a:xfrm>
            <a:off x="5222081" y="2350963"/>
            <a:ext cx="3350419" cy="303609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 Interaction:</a:t>
            </a: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Probing for live hosts and open ports.</a:t>
            </a:r>
            <a:endParaRPr lang="en-US" sz="885" dirty="0"/>
          </a:p>
        </p:txBody>
      </p:sp>
      <p:sp>
        <p:nvSpPr>
          <p:cNvPr id="19" name="Text 15"/>
          <p:cNvSpPr/>
          <p:nvPr/>
        </p:nvSpPr>
        <p:spPr>
          <a:xfrm>
            <a:off x="5222081" y="2740298"/>
            <a:ext cx="3350419" cy="151805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Network Mapping:</a:t>
            </a: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Identifying network topology.</a:t>
            </a:r>
            <a:endParaRPr lang="en-US" sz="885" dirty="0"/>
          </a:p>
        </p:txBody>
      </p:sp>
      <p:sp>
        <p:nvSpPr>
          <p:cNvPr id="20" name="Text 16"/>
          <p:cNvSpPr/>
          <p:nvPr/>
        </p:nvSpPr>
        <p:spPr>
          <a:xfrm>
            <a:off x="5222081" y="2977828"/>
            <a:ext cx="3350419" cy="151805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Risk:</a:t>
            </a: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Higher chance of detection by IDS/IPS.</a:t>
            </a:r>
            <a:endParaRPr lang="en-US" sz="885" dirty="0"/>
          </a:p>
        </p:txBody>
      </p:sp>
      <p:sp>
        <p:nvSpPr>
          <p:cNvPr id="21" name="Shape 17"/>
          <p:cNvSpPr/>
          <p:nvPr/>
        </p:nvSpPr>
        <p:spPr>
          <a:xfrm>
            <a:off x="571500" y="4066580"/>
            <a:ext cx="8001000" cy="648295"/>
          </a:xfrm>
          <a:prstGeom prst="rect">
            <a:avLst/>
          </a:prstGeom>
          <a:solidFill>
            <a:srgbClr val="005A9C">
              <a:alpha val="10000"/>
            </a:srgbClr>
          </a:solidFill>
          <a:ln/>
        </p:spPr>
      </p:sp>
      <p:sp>
        <p:nvSpPr>
          <p:cNvPr id="22" name="Shape 18"/>
          <p:cNvSpPr/>
          <p:nvPr/>
        </p:nvSpPr>
        <p:spPr>
          <a:xfrm>
            <a:off x="571500" y="4066580"/>
            <a:ext cx="28575" cy="648295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23" name="Text 19"/>
          <p:cNvSpPr/>
          <p:nvPr/>
        </p:nvSpPr>
        <p:spPr>
          <a:xfrm>
            <a:off x="5222081" y="2350963"/>
            <a:ext cx="66080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5A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&gt;</a:t>
            </a:r>
            <a:endParaRPr lang="en-US" sz="885" dirty="0"/>
          </a:p>
        </p:txBody>
      </p:sp>
      <p:sp>
        <p:nvSpPr>
          <p:cNvPr id="24" name="Text 20"/>
          <p:cNvSpPr/>
          <p:nvPr/>
        </p:nvSpPr>
        <p:spPr>
          <a:xfrm>
            <a:off x="5222081" y="2740298"/>
            <a:ext cx="66080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5A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&gt;</a:t>
            </a:r>
            <a:endParaRPr lang="en-US" sz="885" dirty="0"/>
          </a:p>
        </p:txBody>
      </p:sp>
      <p:sp>
        <p:nvSpPr>
          <p:cNvPr id="25" name="Text 21"/>
          <p:cNvSpPr/>
          <p:nvPr/>
        </p:nvSpPr>
        <p:spPr>
          <a:xfrm>
            <a:off x="5222081" y="2977828"/>
            <a:ext cx="66080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5A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&gt;</a:t>
            </a:r>
            <a:endParaRPr lang="en-US" sz="885" dirty="0"/>
          </a:p>
        </p:txBody>
      </p:sp>
      <p:sp>
        <p:nvSpPr>
          <p:cNvPr id="26" name="Text 22"/>
          <p:cNvSpPr/>
          <p:nvPr/>
        </p:nvSpPr>
        <p:spPr>
          <a:xfrm>
            <a:off x="785813" y="4209455"/>
            <a:ext cx="7572375" cy="13930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05A9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ESSENTIAL TOOLS</a:t>
            </a:r>
            <a:endParaRPr lang="en-US" sz="784" dirty="0"/>
          </a:p>
        </p:txBody>
      </p:sp>
      <p:pic>
        <p:nvPicPr>
          <p:cNvPr id="2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4438948"/>
            <a:ext cx="128588" cy="114300"/>
          </a:xfrm>
          <a:prstGeom prst="rect">
            <a:avLst/>
          </a:prstGeom>
        </p:spPr>
      </p:pic>
      <p:sp>
        <p:nvSpPr>
          <p:cNvPr id="28" name="Text 23"/>
          <p:cNvSpPr/>
          <p:nvPr/>
        </p:nvSpPr>
        <p:spPr>
          <a:xfrm>
            <a:off x="985838" y="4420195"/>
            <a:ext cx="357188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Whois</a:t>
            </a:r>
            <a:endParaRPr lang="en-US" sz="885" dirty="0"/>
          </a:p>
        </p:txBody>
      </p:sp>
      <p:pic>
        <p:nvPicPr>
          <p:cNvPr id="2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5" y="4438948"/>
            <a:ext cx="114300" cy="114300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1814513" y="4420195"/>
            <a:ext cx="562570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NSlookup</a:t>
            </a:r>
            <a:endParaRPr lang="en-US" sz="885" dirty="0"/>
          </a:p>
        </p:txBody>
      </p:sp>
      <p:pic>
        <p:nvPicPr>
          <p:cNvPr id="3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833" y="4438948"/>
            <a:ext cx="128588" cy="114300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2862858" y="4420195"/>
            <a:ext cx="475059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Maltego</a:t>
            </a:r>
            <a:endParaRPr lang="en-US" sz="885" dirty="0"/>
          </a:p>
        </p:txBody>
      </p:sp>
      <p:pic>
        <p:nvPicPr>
          <p:cNvPr id="3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667" y="4438948"/>
            <a:ext cx="114300" cy="114300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3809405" y="4420195"/>
            <a:ext cx="437555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Shodan</a:t>
            </a:r>
            <a:endParaRPr lang="en-US" sz="885" dirty="0"/>
          </a:p>
        </p:txBody>
      </p:sp>
      <p:sp>
        <p:nvSpPr>
          <p:cNvPr id="35" name="Text 27"/>
          <p:cNvSpPr/>
          <p:nvPr/>
        </p:nvSpPr>
        <p:spPr>
          <a:xfrm>
            <a:off x="7120533" y="4807744"/>
            <a:ext cx="1451967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005A9C">
                    <a:alpha val="7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Sisserou Digital Solutions Ltd</a:t>
            </a:r>
            <a:endParaRPr lang="en-US" sz="7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71080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1125141"/>
            <a:ext cx="8001000" cy="14288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8001000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spc="1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PHASE 2: SCANNING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30461"/>
            <a:ext cx="8001000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Uncovering Attack Vectors through Network and Vulnerability Analysis</a:t>
            </a:r>
            <a:endParaRPr lang="en-US" sz="942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82328"/>
            <a:ext cx="2328863" cy="2571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71500" y="1882378"/>
            <a:ext cx="2328863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PORT SCANNING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571500" y="2198489"/>
            <a:ext cx="2328863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Determining which ports are open and listening for connections. This identifies potential entry points into the system and reveals running services.</a:t>
            </a:r>
            <a:endParaRPr lang="en-US" sz="942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569" y="1482328"/>
            <a:ext cx="2328863" cy="2571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3407569" y="1882378"/>
            <a:ext cx="2328863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NETWORK MAPPING</a:t>
            </a:r>
            <a:endParaRPr lang="en-US" sz="1193" dirty="0"/>
          </a:p>
        </p:txBody>
      </p:sp>
      <p:sp>
        <p:nvSpPr>
          <p:cNvPr id="12" name="Text 7"/>
          <p:cNvSpPr/>
          <p:nvPr/>
        </p:nvSpPr>
        <p:spPr>
          <a:xfrm>
            <a:off x="3407569" y="2198489"/>
            <a:ext cx="2328863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Creating a visual representation of the target's network infrastructure. This helps in understanding the topology and relationships between devices.</a:t>
            </a:r>
            <a:endParaRPr lang="en-US" sz="942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638" y="1482328"/>
            <a:ext cx="2328863" cy="2571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243638" y="1882378"/>
            <a:ext cx="2328863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VULNERABILITY SCANNING</a:t>
            </a:r>
            <a:endParaRPr lang="en-US" sz="1193" dirty="0"/>
          </a:p>
        </p:txBody>
      </p:sp>
      <p:sp>
        <p:nvSpPr>
          <p:cNvPr id="15" name="Text 9"/>
          <p:cNvSpPr/>
          <p:nvPr/>
        </p:nvSpPr>
        <p:spPr>
          <a:xfrm>
            <a:off x="6243638" y="2407444"/>
            <a:ext cx="2328863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Using automated tools to identify known vulnerabilities in systems and applications. This provides a baseline of security flaws to investigate further.</a:t>
            </a:r>
            <a:endParaRPr lang="en-US" sz="942" dirty="0"/>
          </a:p>
        </p:txBody>
      </p:sp>
      <p:sp>
        <p:nvSpPr>
          <p:cNvPr id="16" name="Shape 10"/>
          <p:cNvSpPr/>
          <p:nvPr/>
        </p:nvSpPr>
        <p:spPr>
          <a:xfrm>
            <a:off x="571500" y="4257675"/>
            <a:ext cx="8001000" cy="457200"/>
          </a:xfrm>
          <a:prstGeom prst="rect">
            <a:avLst/>
          </a:prstGeom>
          <a:solidFill>
            <a:srgbClr val="005A9C">
              <a:alpha val="10000"/>
            </a:srgbClr>
          </a:solidFill>
          <a:ln w="9144">
            <a:solidFill>
              <a:srgbClr val="005A9C"/>
            </a:solidFill>
            <a:prstDash val="solid"/>
          </a:ln>
        </p:spPr>
      </p:sp>
      <p:sp>
        <p:nvSpPr>
          <p:cNvPr id="17" name="Text 11"/>
          <p:cNvSpPr/>
          <p:nvPr/>
        </p:nvSpPr>
        <p:spPr>
          <a:xfrm>
            <a:off x="785813" y="4414838"/>
            <a:ext cx="759023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TOOLS</a:t>
            </a:r>
            <a:endParaRPr lang="en-US" sz="885" dirty="0"/>
          </a:p>
        </p:txBody>
      </p:sp>
      <p:pic>
        <p:nvPicPr>
          <p:cNvPr id="1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148" y="4429125"/>
            <a:ext cx="144661" cy="128588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1975247" y="4417516"/>
            <a:ext cx="1414463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Nmap (Network Mapper)</a:t>
            </a:r>
            <a:endParaRPr lang="en-US" sz="942" dirty="0"/>
          </a:p>
        </p:txBody>
      </p:sp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5459" y="4429125"/>
            <a:ext cx="128588" cy="128588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3875484" y="4417516"/>
            <a:ext cx="428625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Nessus</a:t>
            </a:r>
            <a:endParaRPr lang="en-US" sz="942" dirty="0"/>
          </a:p>
        </p:txBody>
      </p:sp>
      <p:pic>
        <p:nvPicPr>
          <p:cNvPr id="2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859" y="4429125"/>
            <a:ext cx="128588" cy="128588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4789884" y="4417516"/>
            <a:ext cx="537567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OpenVAS</a:t>
            </a:r>
            <a:endParaRPr lang="en-US" sz="942" dirty="0"/>
          </a:p>
        </p:txBody>
      </p:sp>
      <p:sp>
        <p:nvSpPr>
          <p:cNvPr id="24" name="Text 15"/>
          <p:cNvSpPr/>
          <p:nvPr/>
        </p:nvSpPr>
        <p:spPr>
          <a:xfrm>
            <a:off x="7120533" y="4807744"/>
            <a:ext cx="1451967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005A9C">
                    <a:alpha val="7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Sisserou Digital Solutions Ltd</a:t>
            </a:r>
            <a:endParaRPr lang="en-US" sz="7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88939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1303734"/>
            <a:ext cx="8001000" cy="14288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6004071" cy="7322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spc="1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PHASE 3: VULNERABILITY ASSESSMENT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6575571" y="857250"/>
            <a:ext cx="1996929" cy="3036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From Raw Data to Actionable Insights</a:t>
            </a:r>
            <a:endParaRPr lang="en-US" sz="942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69" y="1693962"/>
            <a:ext cx="142875" cy="1428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28700" y="1660922"/>
            <a:ext cx="2082403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Analyzing Scan Results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778669" y="1941314"/>
            <a:ext cx="4150519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Reviewing output from automated scanners to identify potential security weaknesses. Not all findings are valid; expert analysis is required to interpret the data correctly.</a:t>
            </a:r>
            <a:endParaRPr lang="en-US" sz="942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69" y="2762957"/>
            <a:ext cx="160734" cy="1428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46559" y="2729917"/>
            <a:ext cx="2334220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Prioritizing Vulnerabilities</a:t>
            </a:r>
            <a:endParaRPr lang="en-US" sz="1193" dirty="0"/>
          </a:p>
        </p:txBody>
      </p:sp>
      <p:sp>
        <p:nvSpPr>
          <p:cNvPr id="12" name="Text 7"/>
          <p:cNvSpPr/>
          <p:nvPr/>
        </p:nvSpPr>
        <p:spPr>
          <a:xfrm>
            <a:off x="778669" y="3010309"/>
            <a:ext cx="4150519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Using the </a:t>
            </a:r>
            <a:r>
              <a:rPr lang="en-US" sz="885" b="1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Common Vulnerability Scoring System (CVSS)</a:t>
            </a: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to assign </a:t>
            </a: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severity scores (0.0 - 10.0). This helps organizations focus on the most </a:t>
            </a: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critical risks first.</a:t>
            </a:r>
            <a:endParaRPr lang="en-US" sz="942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69" y="3831952"/>
            <a:ext cx="142875" cy="1428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28700" y="3798912"/>
            <a:ext cx="1741289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Validating Findings</a:t>
            </a:r>
            <a:endParaRPr lang="en-US" sz="1193" dirty="0"/>
          </a:p>
        </p:txBody>
      </p:sp>
      <p:sp>
        <p:nvSpPr>
          <p:cNvPr id="15" name="Text 9"/>
          <p:cNvSpPr/>
          <p:nvPr/>
        </p:nvSpPr>
        <p:spPr>
          <a:xfrm>
            <a:off x="778669" y="4079304"/>
            <a:ext cx="4150519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Differentiating between </a:t>
            </a:r>
            <a:r>
              <a:rPr lang="en-US" sz="885" b="1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False Positives</a:t>
            </a: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(erroneous alerts) and true </a:t>
            </a: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vulnerabilities to ensure the final report is accurate and actionable.</a:t>
            </a:r>
            <a:endParaRPr lang="en-US" sz="942" dirty="0"/>
          </a:p>
        </p:txBody>
      </p:sp>
      <p:sp>
        <p:nvSpPr>
          <p:cNvPr id="16" name="Shape 10"/>
          <p:cNvSpPr/>
          <p:nvPr/>
        </p:nvSpPr>
        <p:spPr>
          <a:xfrm>
            <a:off x="5357813" y="1660922"/>
            <a:ext cx="3214688" cy="1521619"/>
          </a:xfrm>
          <a:prstGeom prst="rect">
            <a:avLst/>
          </a:prstGeom>
          <a:solidFill>
            <a:srgbClr val="005A9C">
              <a:alpha val="10000"/>
            </a:srgbClr>
          </a:solidFill>
          <a:ln w="9144">
            <a:solidFill>
              <a:srgbClr val="005A9C"/>
            </a:solidFill>
            <a:prstDash val="solid"/>
          </a:ln>
        </p:spPr>
      </p:sp>
      <p:sp>
        <p:nvSpPr>
          <p:cNvPr id="17" name="Shape 11"/>
          <p:cNvSpPr/>
          <p:nvPr/>
        </p:nvSpPr>
        <p:spPr>
          <a:xfrm>
            <a:off x="5500688" y="1589484"/>
            <a:ext cx="1435894" cy="103584"/>
          </a:xfrm>
          <a:prstGeom prst="rect">
            <a:avLst/>
          </a:prstGeom>
          <a:solidFill>
            <a:srgbClr val="020B1C"/>
          </a:solidFill>
          <a:ln/>
        </p:spPr>
      </p:sp>
      <p:sp>
        <p:nvSpPr>
          <p:cNvPr id="18" name="Text 12"/>
          <p:cNvSpPr/>
          <p:nvPr/>
        </p:nvSpPr>
        <p:spPr>
          <a:xfrm>
            <a:off x="5500688" y="1589484"/>
            <a:ext cx="1435894" cy="103584"/>
          </a:xfrm>
          <a:prstGeom prst="rect">
            <a:avLst/>
          </a:prstGeom>
          <a:noFill/>
          <a:ln/>
        </p:spPr>
        <p:txBody>
          <a:bodyPr wrap="none" lIns="85090" tIns="0" rIns="8509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005A9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RISK_ASSESSMENT_MODULE</a:t>
            </a:r>
            <a:endParaRPr lang="en-US" sz="621" dirty="0"/>
          </a:p>
        </p:txBody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453" y="1803797"/>
            <a:ext cx="2107406" cy="1221581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5357813" y="3382566"/>
            <a:ext cx="3214688" cy="934045"/>
          </a:xfrm>
          <a:prstGeom prst="rect">
            <a:avLst/>
          </a:prstGeom>
          <a:solidFill>
            <a:srgbClr val="000000">
              <a:alpha val="30000"/>
            </a:srgbClr>
          </a:solidFill>
          <a:ln w="9144">
            <a:solidFill>
              <a:srgbClr val="333333"/>
            </a:solidFill>
            <a:prstDash val="solid"/>
          </a:ln>
        </p:spPr>
      </p:sp>
      <p:sp>
        <p:nvSpPr>
          <p:cNvPr id="21" name="Text 14"/>
          <p:cNvSpPr/>
          <p:nvPr/>
        </p:nvSpPr>
        <p:spPr>
          <a:xfrm>
            <a:off x="5500688" y="3525441"/>
            <a:ext cx="2928938" cy="13930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CVSS SEVERITY SCALE</a:t>
            </a:r>
            <a:endParaRPr lang="en-US" sz="834" dirty="0"/>
          </a:p>
        </p:txBody>
      </p:sp>
      <p:sp>
        <p:nvSpPr>
          <p:cNvPr id="22" name="Shape 15"/>
          <p:cNvSpPr/>
          <p:nvPr/>
        </p:nvSpPr>
        <p:spPr>
          <a:xfrm>
            <a:off x="5500688" y="3771900"/>
            <a:ext cx="732234" cy="214313"/>
          </a:xfrm>
          <a:prstGeom prst="rect">
            <a:avLst/>
          </a:prstGeom>
          <a:solidFill>
            <a:srgbClr val="4CAF50"/>
          </a:solidFill>
          <a:ln/>
        </p:spPr>
      </p:sp>
      <p:sp>
        <p:nvSpPr>
          <p:cNvPr id="23" name="Text 16"/>
          <p:cNvSpPr/>
          <p:nvPr/>
        </p:nvSpPr>
        <p:spPr>
          <a:xfrm>
            <a:off x="5500688" y="3771900"/>
            <a:ext cx="732234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LOW</a:t>
            </a:r>
            <a:endParaRPr lang="en-US" sz="584" dirty="0"/>
          </a:p>
        </p:txBody>
      </p:sp>
      <p:sp>
        <p:nvSpPr>
          <p:cNvPr id="24" name="Shape 17"/>
          <p:cNvSpPr/>
          <p:nvPr/>
        </p:nvSpPr>
        <p:spPr>
          <a:xfrm>
            <a:off x="6232922" y="3771900"/>
            <a:ext cx="732234" cy="214313"/>
          </a:xfrm>
          <a:prstGeom prst="rect">
            <a:avLst/>
          </a:prstGeom>
          <a:solidFill>
            <a:srgbClr val="FFC107"/>
          </a:solidFill>
          <a:ln/>
        </p:spPr>
      </p:sp>
      <p:sp>
        <p:nvSpPr>
          <p:cNvPr id="25" name="Text 18"/>
          <p:cNvSpPr/>
          <p:nvPr/>
        </p:nvSpPr>
        <p:spPr>
          <a:xfrm>
            <a:off x="6232922" y="3771900"/>
            <a:ext cx="732234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MED</a:t>
            </a:r>
            <a:endParaRPr lang="en-US" sz="584" dirty="0"/>
          </a:p>
        </p:txBody>
      </p:sp>
      <p:sp>
        <p:nvSpPr>
          <p:cNvPr id="26" name="Shape 19"/>
          <p:cNvSpPr/>
          <p:nvPr/>
        </p:nvSpPr>
        <p:spPr>
          <a:xfrm>
            <a:off x="6965156" y="3771900"/>
            <a:ext cx="732234" cy="214313"/>
          </a:xfrm>
          <a:prstGeom prst="rect">
            <a:avLst/>
          </a:prstGeom>
          <a:solidFill>
            <a:srgbClr val="FF5722"/>
          </a:solidFill>
          <a:ln/>
        </p:spPr>
      </p:sp>
      <p:sp>
        <p:nvSpPr>
          <p:cNvPr id="27" name="Text 20"/>
          <p:cNvSpPr/>
          <p:nvPr/>
        </p:nvSpPr>
        <p:spPr>
          <a:xfrm>
            <a:off x="6965156" y="3771900"/>
            <a:ext cx="732234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</a:t>
            </a:r>
            <a:endParaRPr lang="en-US" sz="584" dirty="0"/>
          </a:p>
        </p:txBody>
      </p:sp>
      <p:sp>
        <p:nvSpPr>
          <p:cNvPr id="28" name="Shape 21"/>
          <p:cNvSpPr/>
          <p:nvPr/>
        </p:nvSpPr>
        <p:spPr>
          <a:xfrm>
            <a:off x="7697391" y="3771900"/>
            <a:ext cx="732234" cy="214313"/>
          </a:xfrm>
          <a:prstGeom prst="rect">
            <a:avLst/>
          </a:prstGeom>
          <a:solidFill>
            <a:srgbClr val="D32F2F"/>
          </a:solidFill>
          <a:ln/>
        </p:spPr>
      </p:sp>
      <p:sp>
        <p:nvSpPr>
          <p:cNvPr id="29" name="Text 22"/>
          <p:cNvSpPr/>
          <p:nvPr/>
        </p:nvSpPr>
        <p:spPr>
          <a:xfrm>
            <a:off x="7697391" y="3771900"/>
            <a:ext cx="732234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CRIT</a:t>
            </a:r>
            <a:endParaRPr lang="en-US" sz="584" dirty="0"/>
          </a:p>
        </p:txBody>
      </p:sp>
      <p:sp>
        <p:nvSpPr>
          <p:cNvPr id="30" name="Text 23"/>
          <p:cNvSpPr/>
          <p:nvPr/>
        </p:nvSpPr>
        <p:spPr>
          <a:xfrm>
            <a:off x="5500688" y="4057650"/>
            <a:ext cx="2928938" cy="1017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0.0 ────────────── 10.0</a:t>
            </a:r>
            <a:endParaRPr lang="en-US" sz="621" dirty="0"/>
          </a:p>
        </p:txBody>
      </p:sp>
      <p:sp>
        <p:nvSpPr>
          <p:cNvPr id="31" name="Text 24"/>
          <p:cNvSpPr/>
          <p:nvPr/>
        </p:nvSpPr>
        <p:spPr>
          <a:xfrm>
            <a:off x="7120533" y="4807744"/>
            <a:ext cx="1451967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005A9C">
                    <a:alpha val="7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Sisserou Digital Solutions Ltd</a:t>
            </a:r>
            <a:endParaRPr lang="en-US" sz="7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8503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746522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1160859"/>
            <a:ext cx="8001000" cy="14288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8001000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spc="1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PHASE 4: EXPLOITATION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66180"/>
            <a:ext cx="8001000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Moment of Truth: Gaining Access and Demonstrating Impact</a:t>
            </a:r>
            <a:endParaRPr lang="en-US" sz="942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22512"/>
            <a:ext cx="225028" cy="20002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03684" y="1518047"/>
            <a:ext cx="1305520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005A9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Gaining Access</a:t>
            </a:r>
            <a:endParaRPr lang="en-US" sz="1269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23" y="2062758"/>
            <a:ext cx="142875" cy="14287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79323" y="2019895"/>
            <a:ext cx="3532640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Controlled Exploitation</a:t>
            </a:r>
            <a:endParaRPr lang="en-US" sz="987" dirty="0"/>
          </a:p>
        </p:txBody>
      </p:sp>
      <p:sp>
        <p:nvSpPr>
          <p:cNvPr id="11" name="Text 6"/>
          <p:cNvSpPr/>
          <p:nvPr/>
        </p:nvSpPr>
        <p:spPr>
          <a:xfrm>
            <a:off x="879323" y="2228850"/>
            <a:ext cx="353264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Safely exploiting identified vulnerabilities to verify their existence without causing damage.</a:t>
            </a:r>
            <a:endParaRPr lang="en-US" sz="834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25" y="2828925"/>
            <a:ext cx="160734" cy="14287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0186" y="2786063"/>
            <a:ext cx="3501777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Metasploit Framework</a:t>
            </a:r>
            <a:endParaRPr lang="en-US" sz="987" dirty="0"/>
          </a:p>
        </p:txBody>
      </p:sp>
      <p:sp>
        <p:nvSpPr>
          <p:cNvPr id="14" name="Text 8"/>
          <p:cNvSpPr/>
          <p:nvPr/>
        </p:nvSpPr>
        <p:spPr>
          <a:xfrm>
            <a:off x="910186" y="2995017"/>
            <a:ext cx="350177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Utilizing industry-standard tools to execute payloads and manage sessions.</a:t>
            </a:r>
            <a:endParaRPr lang="en-US" sz="834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4" y="3595092"/>
            <a:ext cx="125016" cy="14287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913340" y="3552230"/>
            <a:ext cx="3498624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Social Engineering</a:t>
            </a:r>
            <a:endParaRPr lang="en-US" sz="987" dirty="0"/>
          </a:p>
        </p:txBody>
      </p:sp>
      <p:sp>
        <p:nvSpPr>
          <p:cNvPr id="17" name="Text 10"/>
          <p:cNvSpPr/>
          <p:nvPr/>
        </p:nvSpPr>
        <p:spPr>
          <a:xfrm>
            <a:off x="913340" y="3761184"/>
            <a:ext cx="349862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Manipulating human factors to bypass technical controls when necessary.</a:t>
            </a:r>
            <a:endParaRPr lang="en-US" sz="834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037" y="1522512"/>
            <a:ext cx="250031" cy="200025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5089224" y="1518047"/>
            <a:ext cx="1471613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005A9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Post-Exploitation</a:t>
            </a:r>
            <a:endParaRPr lang="en-US" sz="1269" dirty="0"/>
          </a:p>
        </p:txBody>
      </p:sp>
      <p:pic>
        <p:nvPicPr>
          <p:cNvPr id="20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3885" y="2062758"/>
            <a:ext cx="107156" cy="142875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5085792" y="2019895"/>
            <a:ext cx="3486708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Privilege Escalation</a:t>
            </a:r>
            <a:endParaRPr lang="en-US" sz="987" dirty="0"/>
          </a:p>
        </p:txBody>
      </p:sp>
      <p:sp>
        <p:nvSpPr>
          <p:cNvPr id="22" name="Text 13"/>
          <p:cNvSpPr/>
          <p:nvPr/>
        </p:nvSpPr>
        <p:spPr>
          <a:xfrm>
            <a:off x="5085792" y="2228850"/>
            <a:ext cx="348670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Moving from a standard user account to administrator or root access.</a:t>
            </a:r>
            <a:endParaRPr lang="en-US" sz="834" dirty="0"/>
          </a:p>
        </p:txBody>
      </p:sp>
      <p:pic>
        <p:nvPicPr>
          <p:cNvPr id="23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7329" y="2828925"/>
            <a:ext cx="142875" cy="142875"/>
          </a:xfrm>
          <a:prstGeom prst="rect">
            <a:avLst/>
          </a:prstGeom>
        </p:spPr>
      </p:pic>
      <p:sp>
        <p:nvSpPr>
          <p:cNvPr id="24" name="Text 14"/>
          <p:cNvSpPr/>
          <p:nvPr/>
        </p:nvSpPr>
        <p:spPr>
          <a:xfrm>
            <a:off x="5048371" y="2786063"/>
            <a:ext cx="3524129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Lateral Movement</a:t>
            </a:r>
            <a:endParaRPr lang="en-US" sz="987" dirty="0"/>
          </a:p>
        </p:txBody>
      </p:sp>
      <p:sp>
        <p:nvSpPr>
          <p:cNvPr id="25" name="Text 15"/>
          <p:cNvSpPr/>
          <p:nvPr/>
        </p:nvSpPr>
        <p:spPr>
          <a:xfrm>
            <a:off x="5048371" y="2995017"/>
            <a:ext cx="352412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Pivoting through the network to access other systems and sensitive data repositories.</a:t>
            </a:r>
            <a:endParaRPr lang="en-US" sz="834" dirty="0"/>
          </a:p>
        </p:txBody>
      </p:sp>
      <p:pic>
        <p:nvPicPr>
          <p:cNvPr id="2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6063" y="3595092"/>
            <a:ext cx="142875" cy="142875"/>
          </a:xfrm>
          <a:prstGeom prst="rect">
            <a:avLst/>
          </a:prstGeom>
        </p:spPr>
      </p:pic>
      <p:sp>
        <p:nvSpPr>
          <p:cNvPr id="27" name="Text 16"/>
          <p:cNvSpPr/>
          <p:nvPr/>
        </p:nvSpPr>
        <p:spPr>
          <a:xfrm>
            <a:off x="5065840" y="3552230"/>
            <a:ext cx="3506660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Impact Demonstration</a:t>
            </a:r>
            <a:endParaRPr lang="en-US" sz="987" dirty="0"/>
          </a:p>
        </p:txBody>
      </p:sp>
      <p:sp>
        <p:nvSpPr>
          <p:cNvPr id="28" name="Text 17"/>
          <p:cNvSpPr/>
          <p:nvPr/>
        </p:nvSpPr>
        <p:spPr>
          <a:xfrm>
            <a:off x="5065840" y="3761184"/>
            <a:ext cx="350666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Proving the potential business impact through data access or system control.</a:t>
            </a:r>
            <a:endParaRPr lang="en-US" sz="834" dirty="0"/>
          </a:p>
        </p:txBody>
      </p:sp>
      <p:sp>
        <p:nvSpPr>
          <p:cNvPr id="29" name="Text 18"/>
          <p:cNvSpPr/>
          <p:nvPr/>
        </p:nvSpPr>
        <p:spPr>
          <a:xfrm>
            <a:off x="7120533" y="4818459"/>
            <a:ext cx="1451967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005A9C">
                    <a:alpha val="7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Sisserou Digital Solutions Ltd</a:t>
            </a:r>
            <a:endParaRPr lang="en-US" sz="7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717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794742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1209080"/>
            <a:ext cx="8001000" cy="14288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8001000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spc="1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PHASE 5: REPORTING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66180"/>
            <a:ext cx="800100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Communicating Findings &amp; Actionable Insights</a:t>
            </a:r>
            <a:endParaRPr lang="en-US" sz="1269" dirty="0"/>
          </a:p>
        </p:txBody>
      </p:sp>
      <p:sp>
        <p:nvSpPr>
          <p:cNvPr id="7" name="Text 4"/>
          <p:cNvSpPr/>
          <p:nvPr/>
        </p:nvSpPr>
        <p:spPr>
          <a:xfrm>
            <a:off x="571500" y="1494830"/>
            <a:ext cx="4200525" cy="617153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E0E0E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report is the most critical deliverable of a penetration test. It translates technical findings into business risks and actionable remediation steps.</a:t>
            </a:r>
            <a:endParaRPr lang="en-US" sz="942" dirty="0"/>
          </a:p>
        </p:txBody>
      </p:sp>
      <p:sp>
        <p:nvSpPr>
          <p:cNvPr id="8" name="Shape 5"/>
          <p:cNvSpPr/>
          <p:nvPr/>
        </p:nvSpPr>
        <p:spPr>
          <a:xfrm>
            <a:off x="571500" y="2254858"/>
            <a:ext cx="4200525" cy="757572"/>
          </a:xfrm>
          <a:prstGeom prst="rect">
            <a:avLst/>
          </a:prstGeom>
          <a:solidFill>
            <a:srgbClr val="005A9C">
              <a:alpha val="10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571500" y="2254858"/>
            <a:ext cx="28575" cy="757572"/>
          </a:xfrm>
          <a:prstGeom prst="rect">
            <a:avLst/>
          </a:prstGeom>
          <a:solidFill>
            <a:srgbClr val="B0C4DE"/>
          </a:solidFill>
          <a:ln/>
        </p:spPr>
      </p:sp>
      <p:sp>
        <p:nvSpPr>
          <p:cNvPr id="10" name="Shape 7"/>
          <p:cNvSpPr/>
          <p:nvPr/>
        </p:nvSpPr>
        <p:spPr>
          <a:xfrm>
            <a:off x="685800" y="2369158"/>
            <a:ext cx="357188" cy="357188"/>
          </a:xfrm>
          <a:prstGeom prst="ellipse">
            <a:avLst/>
          </a:prstGeom>
          <a:solidFill>
            <a:srgbClr val="005A9C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69" y="2462026"/>
            <a:ext cx="171450" cy="17145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185863" y="2369158"/>
            <a:ext cx="3471863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Executive Summary</a:t>
            </a:r>
            <a:endParaRPr lang="en-US" sz="987" dirty="0"/>
          </a:p>
        </p:txBody>
      </p:sp>
      <p:sp>
        <p:nvSpPr>
          <p:cNvPr id="13" name="Text 9"/>
          <p:cNvSpPr/>
          <p:nvPr/>
        </p:nvSpPr>
        <p:spPr>
          <a:xfrm>
            <a:off x="1185863" y="2578112"/>
            <a:ext cx="3471863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High-level overview of risks and business impact for non-technical stakeholders.</a:t>
            </a:r>
            <a:endParaRPr lang="en-US" sz="834" dirty="0"/>
          </a:p>
        </p:txBody>
      </p:sp>
      <p:sp>
        <p:nvSpPr>
          <p:cNvPr id="14" name="Shape 10"/>
          <p:cNvSpPr/>
          <p:nvPr/>
        </p:nvSpPr>
        <p:spPr>
          <a:xfrm>
            <a:off x="571500" y="3083868"/>
            <a:ext cx="4200525" cy="757572"/>
          </a:xfrm>
          <a:prstGeom prst="rect">
            <a:avLst/>
          </a:prstGeom>
          <a:solidFill>
            <a:srgbClr val="005A9C">
              <a:alpha val="10000"/>
            </a:srgbClr>
          </a:solidFill>
          <a:ln/>
        </p:spPr>
      </p:sp>
      <p:sp>
        <p:nvSpPr>
          <p:cNvPr id="15" name="Shape 11"/>
          <p:cNvSpPr/>
          <p:nvPr/>
        </p:nvSpPr>
        <p:spPr>
          <a:xfrm>
            <a:off x="571500" y="3083868"/>
            <a:ext cx="28575" cy="757572"/>
          </a:xfrm>
          <a:prstGeom prst="rect">
            <a:avLst/>
          </a:prstGeom>
          <a:solidFill>
            <a:srgbClr val="B0C4DE"/>
          </a:solidFill>
          <a:ln/>
        </p:spPr>
      </p:sp>
      <p:sp>
        <p:nvSpPr>
          <p:cNvPr id="16" name="Shape 12"/>
          <p:cNvSpPr/>
          <p:nvPr/>
        </p:nvSpPr>
        <p:spPr>
          <a:xfrm>
            <a:off x="685800" y="3198168"/>
            <a:ext cx="357188" cy="357188"/>
          </a:xfrm>
          <a:prstGeom prst="ellipse">
            <a:avLst/>
          </a:prstGeom>
          <a:solidFill>
            <a:srgbClr val="005A9C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8" y="3291036"/>
            <a:ext cx="214313" cy="17145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185863" y="3198168"/>
            <a:ext cx="3471863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Technical Details</a:t>
            </a:r>
            <a:endParaRPr lang="en-US" sz="987" dirty="0"/>
          </a:p>
        </p:txBody>
      </p:sp>
      <p:sp>
        <p:nvSpPr>
          <p:cNvPr id="19" name="Text 14"/>
          <p:cNvSpPr/>
          <p:nvPr/>
        </p:nvSpPr>
        <p:spPr>
          <a:xfrm>
            <a:off x="1185863" y="3407122"/>
            <a:ext cx="3471863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In-depth analysis of vulnerabilities, proof of concepts, and reproduction steps for engineers.</a:t>
            </a:r>
            <a:endParaRPr lang="en-US" sz="834" dirty="0"/>
          </a:p>
        </p:txBody>
      </p:sp>
      <p:sp>
        <p:nvSpPr>
          <p:cNvPr id="20" name="Shape 15"/>
          <p:cNvSpPr/>
          <p:nvPr/>
        </p:nvSpPr>
        <p:spPr>
          <a:xfrm>
            <a:off x="571500" y="3912877"/>
            <a:ext cx="4200525" cy="757572"/>
          </a:xfrm>
          <a:prstGeom prst="rect">
            <a:avLst/>
          </a:prstGeom>
          <a:solidFill>
            <a:srgbClr val="005A9C">
              <a:alpha val="10000"/>
            </a:srgbClr>
          </a:solidFill>
          <a:ln/>
        </p:spPr>
      </p:sp>
      <p:sp>
        <p:nvSpPr>
          <p:cNvPr id="21" name="Shape 16"/>
          <p:cNvSpPr/>
          <p:nvPr/>
        </p:nvSpPr>
        <p:spPr>
          <a:xfrm>
            <a:off x="571500" y="3912877"/>
            <a:ext cx="28575" cy="757572"/>
          </a:xfrm>
          <a:prstGeom prst="rect">
            <a:avLst/>
          </a:prstGeom>
          <a:solidFill>
            <a:srgbClr val="B0C4DE"/>
          </a:solidFill>
          <a:ln/>
        </p:spPr>
      </p:sp>
      <p:sp>
        <p:nvSpPr>
          <p:cNvPr id="22" name="Shape 17"/>
          <p:cNvSpPr/>
          <p:nvPr/>
        </p:nvSpPr>
        <p:spPr>
          <a:xfrm>
            <a:off x="685800" y="4027177"/>
            <a:ext cx="357188" cy="357188"/>
          </a:xfrm>
          <a:prstGeom prst="ellipse">
            <a:avLst/>
          </a:prstGeom>
          <a:solidFill>
            <a:srgbClr val="005A9C"/>
          </a:solidFill>
          <a:ln/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69" y="4120046"/>
            <a:ext cx="171450" cy="17145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185863" y="4027177"/>
            <a:ext cx="3471863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Remediation Recommendations</a:t>
            </a:r>
            <a:endParaRPr lang="en-US" sz="987" dirty="0"/>
          </a:p>
        </p:txBody>
      </p:sp>
      <p:sp>
        <p:nvSpPr>
          <p:cNvPr id="25" name="Text 19"/>
          <p:cNvSpPr/>
          <p:nvPr/>
        </p:nvSpPr>
        <p:spPr>
          <a:xfrm>
            <a:off x="1185863" y="4236132"/>
            <a:ext cx="3471863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Clear, practical steps to patch vulnerabilities and improve security posture.</a:t>
            </a:r>
            <a:endParaRPr lang="en-US" sz="834" dirty="0"/>
          </a:p>
        </p:txBody>
      </p:sp>
      <p:sp>
        <p:nvSpPr>
          <p:cNvPr id="26" name="Shape 20"/>
          <p:cNvSpPr/>
          <p:nvPr/>
        </p:nvSpPr>
        <p:spPr>
          <a:xfrm>
            <a:off x="5200650" y="1494830"/>
            <a:ext cx="3371850" cy="3228975"/>
          </a:xfrm>
          <a:prstGeom prst="rect">
            <a:avLst/>
          </a:prstGeom>
          <a:solidFill>
            <a:srgbClr val="005A9C">
              <a:alpha val="5000"/>
            </a:srgbClr>
          </a:solidFill>
          <a:ln w="9144">
            <a:solidFill>
              <a:srgbClr val="005A9C"/>
            </a:solidFill>
            <a:prstDash val="solid"/>
          </a:ln>
        </p:spPr>
      </p:sp>
      <p:pic>
        <p:nvPicPr>
          <p:cNvPr id="2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75" y="1566267"/>
            <a:ext cx="3214688" cy="3071813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7120533" y="4807744"/>
            <a:ext cx="1451967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005A9C">
                    <a:alpha val="7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Sisserou Digital Solutions Ltd</a:t>
            </a:r>
            <a:endParaRPr lang="en-US" sz="7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71080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1125141"/>
            <a:ext cx="8001000" cy="14288"/>
          </a:xfrm>
          <a:prstGeom prst="rect">
            <a:avLst/>
          </a:prstGeom>
          <a:solidFill>
            <a:srgbClr val="005A9C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28625"/>
            <a:ext cx="8001000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spc="1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PENTESTING METHODOLOGIES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30461"/>
            <a:ext cx="8001000" cy="1518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Structured Frameworks for Comprehensive Security Assessment</a:t>
            </a:r>
            <a:endParaRPr lang="en-US" sz="942" dirty="0"/>
          </a:p>
        </p:txBody>
      </p:sp>
      <p:sp>
        <p:nvSpPr>
          <p:cNvPr id="7" name="Shape 4"/>
          <p:cNvSpPr/>
          <p:nvPr/>
        </p:nvSpPr>
        <p:spPr>
          <a:xfrm>
            <a:off x="571500" y="1482328"/>
            <a:ext cx="2476509" cy="3232547"/>
          </a:xfrm>
          <a:prstGeom prst="rect">
            <a:avLst/>
          </a:prstGeom>
          <a:solidFill>
            <a:srgbClr val="005A9C">
              <a:alpha val="5000"/>
            </a:srgbClr>
          </a:solidFill>
          <a:ln w="9144">
            <a:solidFill>
              <a:srgbClr val="005A9C">
                <a:alpha val="2000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1519219" y="1625203"/>
            <a:ext cx="571500" cy="571500"/>
          </a:xfrm>
          <a:prstGeom prst="ellipse">
            <a:avLst/>
          </a:prstGeom>
          <a:solidFill>
            <a:srgbClr val="005A9C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308" y="1782366"/>
            <a:ext cx="289322" cy="2571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407598" y="2375297"/>
            <a:ext cx="794742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OSSTMM</a:t>
            </a:r>
            <a:endParaRPr lang="en-US" sz="1193" dirty="0"/>
          </a:p>
        </p:txBody>
      </p:sp>
      <p:sp>
        <p:nvSpPr>
          <p:cNvPr id="11" name="Text 7"/>
          <p:cNvSpPr/>
          <p:nvPr/>
        </p:nvSpPr>
        <p:spPr>
          <a:xfrm>
            <a:off x="714375" y="2655689"/>
            <a:ext cx="2181216" cy="2357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005A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Open Source Security Testing Methodology Manual</a:t>
            </a:r>
            <a:endParaRPr lang="en-US" sz="683" dirty="0"/>
          </a:p>
        </p:txBody>
      </p:sp>
      <p:sp>
        <p:nvSpPr>
          <p:cNvPr id="12" name="Text 8"/>
          <p:cNvSpPr/>
          <p:nvPr/>
        </p:nvSpPr>
        <p:spPr>
          <a:xfrm>
            <a:off x="714375" y="3034308"/>
            <a:ext cx="2181216" cy="10971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peer-reviewed methodology for security testing that focuses on operational security. It provides a scientific approach to testing, emphasizing metrics and accurate characterization of security controls.</a:t>
            </a:r>
            <a:endParaRPr lang="en-US" sz="834" dirty="0"/>
          </a:p>
        </p:txBody>
      </p:sp>
      <p:sp>
        <p:nvSpPr>
          <p:cNvPr id="13" name="Shape 9"/>
          <p:cNvSpPr/>
          <p:nvPr/>
        </p:nvSpPr>
        <p:spPr>
          <a:xfrm>
            <a:off x="3324216" y="1482328"/>
            <a:ext cx="2481253" cy="3232547"/>
          </a:xfrm>
          <a:prstGeom prst="rect">
            <a:avLst/>
          </a:prstGeom>
          <a:solidFill>
            <a:srgbClr val="005A9C">
              <a:alpha val="5000"/>
            </a:srgbClr>
          </a:solidFill>
          <a:ln w="9144">
            <a:solidFill>
              <a:srgbClr val="005A9C">
                <a:alpha val="20000"/>
              </a:srgbClr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4279106" y="1625203"/>
            <a:ext cx="571500" cy="571500"/>
          </a:xfrm>
          <a:prstGeom prst="ellipse">
            <a:avLst/>
          </a:prstGeom>
          <a:solidFill>
            <a:srgbClr val="005A9C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269" y="1782366"/>
            <a:ext cx="257175" cy="25717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214813" y="2375297"/>
            <a:ext cx="700088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OWASP</a:t>
            </a:r>
            <a:endParaRPr lang="en-US" sz="1193" dirty="0"/>
          </a:p>
        </p:txBody>
      </p:sp>
      <p:sp>
        <p:nvSpPr>
          <p:cNvPr id="17" name="Text 12"/>
          <p:cNvSpPr/>
          <p:nvPr/>
        </p:nvSpPr>
        <p:spPr>
          <a:xfrm>
            <a:off x="3563838" y="2655689"/>
            <a:ext cx="2002036" cy="1178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005A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Open Web Application Security Project</a:t>
            </a:r>
            <a:endParaRPr lang="en-US" sz="683" dirty="0"/>
          </a:p>
        </p:txBody>
      </p:sp>
      <p:sp>
        <p:nvSpPr>
          <p:cNvPr id="18" name="Text 13"/>
          <p:cNvSpPr/>
          <p:nvPr/>
        </p:nvSpPr>
        <p:spPr>
          <a:xfrm>
            <a:off x="3471863" y="2916436"/>
            <a:ext cx="2185988" cy="9143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de facto standard for web application security. The OWASP Testing Guide provides a comprehensive framework for identifying vulnerabilities in web apps, famous for its "Top 10" risks.</a:t>
            </a:r>
            <a:endParaRPr lang="en-US" sz="834" dirty="0"/>
          </a:p>
        </p:txBody>
      </p:sp>
      <p:sp>
        <p:nvSpPr>
          <p:cNvPr id="19" name="Shape 14"/>
          <p:cNvSpPr/>
          <p:nvPr/>
        </p:nvSpPr>
        <p:spPr>
          <a:xfrm>
            <a:off x="6086475" y="1482328"/>
            <a:ext cx="2486025" cy="3232547"/>
          </a:xfrm>
          <a:prstGeom prst="rect">
            <a:avLst/>
          </a:prstGeom>
          <a:solidFill>
            <a:srgbClr val="005A9C">
              <a:alpha val="5000"/>
            </a:srgbClr>
          </a:solidFill>
          <a:ln w="9144">
            <a:solidFill>
              <a:srgbClr val="005A9C">
                <a:alpha val="20000"/>
              </a:srgbClr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7048509" y="1625203"/>
            <a:ext cx="571500" cy="571500"/>
          </a:xfrm>
          <a:prstGeom prst="ellipse">
            <a:avLst/>
          </a:prstGeom>
          <a:solidFill>
            <a:srgbClr val="005A9C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672" y="1782366"/>
            <a:ext cx="257175" cy="257175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6643101" y="2375297"/>
            <a:ext cx="1382316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NIST SP 800-115</a:t>
            </a:r>
            <a:endParaRPr lang="en-US" sz="1193" dirty="0"/>
          </a:p>
        </p:txBody>
      </p:sp>
      <p:sp>
        <p:nvSpPr>
          <p:cNvPr id="23" name="Text 17"/>
          <p:cNvSpPr/>
          <p:nvPr/>
        </p:nvSpPr>
        <p:spPr>
          <a:xfrm>
            <a:off x="6238894" y="2655689"/>
            <a:ext cx="2190759" cy="2357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005A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Technical Guide to Information Security Testing</a:t>
            </a:r>
            <a:endParaRPr lang="en-US" sz="683" dirty="0"/>
          </a:p>
        </p:txBody>
      </p:sp>
      <p:sp>
        <p:nvSpPr>
          <p:cNvPr id="24" name="Text 18"/>
          <p:cNvSpPr/>
          <p:nvPr/>
        </p:nvSpPr>
        <p:spPr>
          <a:xfrm>
            <a:off x="6238894" y="3034308"/>
            <a:ext cx="2190759" cy="10971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B0C4D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standard developed by the National Institute of Standards and Technology. It provides guidelines for planning, conducting, and documenting penetration tests, widely used in government and regulated industries.</a:t>
            </a:r>
            <a:endParaRPr lang="en-US" sz="834" dirty="0"/>
          </a:p>
        </p:txBody>
      </p:sp>
      <p:sp>
        <p:nvSpPr>
          <p:cNvPr id="25" name="Text 19"/>
          <p:cNvSpPr/>
          <p:nvPr/>
        </p:nvSpPr>
        <p:spPr>
          <a:xfrm>
            <a:off x="7120533" y="4807744"/>
            <a:ext cx="1451967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005A9C">
                    <a:alpha val="7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Sisserou Digital Solutions Ltd</a:t>
            </a:r>
            <a:endParaRPr lang="en-US" sz="7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2026-04-03T02:20:18Z</dcterms:created>
  <dcterms:modified xsi:type="dcterms:W3CDTF">2026-04-03T02:20:18Z</dcterms:modified>
</cp:coreProperties>
</file>